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21" r:id="rId3"/>
    <p:sldId id="300" r:id="rId4"/>
    <p:sldId id="311" r:id="rId5"/>
    <p:sldId id="374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956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209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85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174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017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694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55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920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134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7495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96C9-95FF-4AA8-AA7E-ECCCCDE58F2C}" type="datetimeFigureOut">
              <a:rPr lang="hr-HR" smtClean="0"/>
              <a:t>23.10.2020.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5C992-20F2-4EA1-9737-4CD93F19205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6917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hyperlink" Target="https://www.e-sfera.hr/dodatni-digitalni-sadrzaji/0d2952df-f094-482d-b516-d829635a04a9/assets/audio/13_lesson_4_curious_song.mp3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ordwall.net/play/313/498/75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learningapps.org/watch?v=pgewk98uj1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-sfera.hr/dodatni-digitalni-sadrzaji/0d2952df-f094-482d-b516-d829635a04a9/assets/interactivity/self-check_2/index.html" TargetMode="External"/><Relationship Id="rId5" Type="http://schemas.openxmlformats.org/officeDocument/2006/relationships/hyperlink" Target="https://learningapps.org/watch?v=pxpvjbdhj18" TargetMode="Externa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ordwall.net/embed/a3de8459df1c4bc1bab37fbc4c06dad6?themeId=44&amp;templateId=3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9B20A762-46EE-439B-BBC9-A1AA1BE9D5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98" y="927171"/>
            <a:ext cx="3307203" cy="440960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AABC19F-20AC-44C3-817D-0AB550E470EC}"/>
              </a:ext>
            </a:extLst>
          </p:cNvPr>
          <p:cNvSpPr txBox="1"/>
          <p:nvPr/>
        </p:nvSpPr>
        <p:spPr>
          <a:xfrm>
            <a:off x="4764410" y="2295535"/>
            <a:ext cx="68432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b="1" u="sng" dirty="0">
                <a:solidFill>
                  <a:srgbClr val="FF0000"/>
                </a:solidFill>
              </a:rPr>
              <a:t>UNIT 2; </a:t>
            </a:r>
            <a:br>
              <a:rPr lang="hr-HR" sz="4000" b="1" u="sng" dirty="0">
                <a:solidFill>
                  <a:srgbClr val="FF0000"/>
                </a:solidFill>
              </a:rPr>
            </a:br>
            <a:r>
              <a:rPr lang="hr-HR" sz="4000" b="1" u="sng" dirty="0">
                <a:solidFill>
                  <a:srgbClr val="FF0000"/>
                </a:solidFill>
              </a:rPr>
              <a:t>My </a:t>
            </a:r>
            <a:r>
              <a:rPr lang="hr-HR" sz="4000" b="1" u="sng" dirty="0" err="1">
                <a:solidFill>
                  <a:srgbClr val="FF0000"/>
                </a:solidFill>
              </a:rPr>
              <a:t>family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and</a:t>
            </a:r>
            <a:r>
              <a:rPr lang="hr-HR" sz="4000" b="1" u="sng" dirty="0">
                <a:solidFill>
                  <a:srgbClr val="FF0000"/>
                </a:solidFill>
              </a:rPr>
              <a:t> </a:t>
            </a:r>
            <a:r>
              <a:rPr lang="hr-HR" sz="4000" b="1" u="sng" dirty="0" err="1">
                <a:solidFill>
                  <a:srgbClr val="FF0000"/>
                </a:solidFill>
              </a:rPr>
              <a:t>friends</a:t>
            </a:r>
            <a:endParaRPr lang="hr-HR" sz="4000" b="1" u="sng" dirty="0">
              <a:solidFill>
                <a:srgbClr val="FF0000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333F66-C8B6-4273-844E-B19AC9BCB6A4}"/>
              </a:ext>
            </a:extLst>
          </p:cNvPr>
          <p:cNvSpPr txBox="1"/>
          <p:nvPr/>
        </p:nvSpPr>
        <p:spPr>
          <a:xfrm>
            <a:off x="4764410" y="3429000"/>
            <a:ext cx="6843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sz="4000" dirty="0" err="1"/>
              <a:t>An</a:t>
            </a:r>
            <a:r>
              <a:rPr lang="hr-HR" sz="4000" dirty="0"/>
              <a:t> </a:t>
            </a:r>
            <a:r>
              <a:rPr lang="hr-HR" sz="4000" dirty="0" err="1"/>
              <a:t>ordinary</a:t>
            </a:r>
            <a:r>
              <a:rPr lang="hr-HR" sz="4000" dirty="0"/>
              <a:t> </a:t>
            </a:r>
            <a:r>
              <a:rPr lang="hr-HR" sz="4000" dirty="0" err="1"/>
              <a:t>family</a:t>
            </a:r>
            <a:endParaRPr lang="hr-HR" sz="4000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18265CAC-98F9-4759-8430-FB78BED8A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9360" y="4242527"/>
            <a:ext cx="5882640" cy="10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5814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6916660" y="140062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6962382" y="2661647"/>
            <a:ext cx="5096269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Do you remember Mike’s family? Write the missing words.</a:t>
            </a:r>
            <a:br>
              <a:rPr lang="hr-HR" sz="2000" i="1" dirty="0"/>
            </a:br>
            <a:r>
              <a:rPr lang="hr-HR" sz="2000" i="1" dirty="0"/>
              <a:t>Prisjeti se </a:t>
            </a:r>
            <a:r>
              <a:rPr lang="hr-HR" sz="2000" i="1" dirty="0" err="1"/>
              <a:t>Mikeove</a:t>
            </a:r>
            <a:r>
              <a:rPr lang="hr-HR" sz="2000" i="1" dirty="0"/>
              <a:t> obitelji i zapiši riječi koje nedostaju!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05FD48C-8A24-4E51-8A52-79F6C48D7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49" y="140062"/>
            <a:ext cx="6649963" cy="657787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ECAD541-5DE3-4E3F-B856-9AB2C58F3428}"/>
              </a:ext>
            </a:extLst>
          </p:cNvPr>
          <p:cNvSpPr txBox="1">
            <a:spLocks/>
          </p:cNvSpPr>
          <p:nvPr/>
        </p:nvSpPr>
        <p:spPr>
          <a:xfrm>
            <a:off x="666359" y="25018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mum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D5FE2550-CF05-4F14-A00E-3AA9319FAB40}"/>
              </a:ext>
            </a:extLst>
          </p:cNvPr>
          <p:cNvSpPr txBox="1">
            <a:spLocks/>
          </p:cNvSpPr>
          <p:nvPr/>
        </p:nvSpPr>
        <p:spPr>
          <a:xfrm>
            <a:off x="1199369" y="53255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dad</a:t>
            </a:r>
            <a:endParaRPr lang="hr-HR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68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27719"/>
            <a:ext cx="5124965" cy="680256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9019658" y="1019491"/>
            <a:ext cx="4886842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30.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019658" y="1405890"/>
            <a:ext cx="2819587" cy="5219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Listen and put the lines in the correct order.</a:t>
            </a:r>
            <a:br>
              <a:rPr lang="hr-HR" sz="2000" b="1" dirty="0"/>
            </a:br>
            <a:r>
              <a:rPr lang="hr-HR" sz="2000" i="1" dirty="0"/>
              <a:t>Poslušaj zvučni zapis na sljedećoj poveznici i poredaj tekst pjesme pravilnim redoslijedom!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https://www.e-sfera.hr/dodatni-digitalni-sadrzaji/0d2952df-f094-482d-b516-d829635a04a9/assets/audio/13_lesson_4_curious_song.mp3</a:t>
            </a:r>
            <a:endParaRPr lang="hr-HR" sz="2000" i="1" dirty="0"/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24" y="1070726"/>
            <a:ext cx="8569077" cy="5554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C74F9CF1-1433-48EA-B010-C048882F00F0}"/>
              </a:ext>
            </a:extLst>
          </p:cNvPr>
          <p:cNvSpPr txBox="1">
            <a:spLocks/>
          </p:cNvSpPr>
          <p:nvPr/>
        </p:nvSpPr>
        <p:spPr>
          <a:xfrm>
            <a:off x="5128432" y="27719"/>
            <a:ext cx="6019800" cy="1252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W</a:t>
            </a:r>
            <a:r>
              <a:rPr lang="en-US" sz="2000" b="1" dirty="0" err="1"/>
              <a:t>hy</a:t>
            </a:r>
            <a:r>
              <a:rPr lang="en-US" sz="2000" b="1" dirty="0"/>
              <a:t> </a:t>
            </a:r>
            <a:r>
              <a:rPr lang="hr-HR" sz="2000" b="1" dirty="0" err="1"/>
              <a:t>does</a:t>
            </a:r>
            <a:r>
              <a:rPr lang="hr-HR" sz="2000" b="1" dirty="0"/>
              <a:t> </a:t>
            </a:r>
            <a:r>
              <a:rPr lang="en-US" sz="2000" b="1" dirty="0"/>
              <a:t>Mike think his brother is annoying</a:t>
            </a:r>
            <a:r>
              <a:rPr lang="hr-HR" sz="2000" b="1" dirty="0"/>
              <a:t>?</a:t>
            </a:r>
            <a:br>
              <a:rPr lang="hr-HR" sz="2000" b="1" dirty="0"/>
            </a:br>
            <a:r>
              <a:rPr lang="hr-HR" sz="2000" i="1" dirty="0"/>
              <a:t>Zašto </a:t>
            </a:r>
            <a:r>
              <a:rPr lang="hr-HR" sz="2000" i="1" dirty="0" err="1"/>
              <a:t>Mike</a:t>
            </a:r>
            <a:r>
              <a:rPr lang="hr-HR" sz="2000" i="1" dirty="0"/>
              <a:t> misli da mu je brat naporan?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AFE591A-A5C3-47AD-A0AF-FB15BA9F47B4}"/>
              </a:ext>
            </a:extLst>
          </p:cNvPr>
          <p:cNvSpPr txBox="1">
            <a:spLocks/>
          </p:cNvSpPr>
          <p:nvPr/>
        </p:nvSpPr>
        <p:spPr>
          <a:xfrm>
            <a:off x="5128432" y="653939"/>
            <a:ext cx="6019800" cy="1252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He </a:t>
            </a:r>
            <a:r>
              <a:rPr lang="hr-HR" sz="2000" b="1" dirty="0" err="1"/>
              <a:t>always</a:t>
            </a:r>
            <a:r>
              <a:rPr lang="hr-HR" sz="2000" b="1" dirty="0"/>
              <a:t> </a:t>
            </a:r>
            <a:r>
              <a:rPr lang="hr-HR" sz="2000" b="1" dirty="0" err="1"/>
              <a:t>asks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 </a:t>
            </a:r>
            <a:r>
              <a:rPr lang="hr-HR" sz="2000" i="1" dirty="0"/>
              <a:t>Uvijek nešto ispituje!</a:t>
            </a:r>
          </a:p>
        </p:txBody>
      </p:sp>
      <p:pic>
        <p:nvPicPr>
          <p:cNvPr id="4" name="05_15_Curious">
            <a:hlinkClick r:id="" action="ppaction://media"/>
            <a:extLst>
              <a:ext uri="{FF2B5EF4-FFF2-40B4-BE49-F238E27FC236}">
                <a16:creationId xmlns:a16="http://schemas.microsoft.com/office/drawing/2014/main" id="{0C632A84-C1D6-453B-9C5B-F97A048214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3202" y="3168751"/>
            <a:ext cx="609600" cy="609600"/>
          </a:xfrm>
          <a:prstGeom prst="rect">
            <a:avLst/>
          </a:prstGeom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1BB35485-7FC5-429D-8AC6-E01E6084B680}"/>
              </a:ext>
            </a:extLst>
          </p:cNvPr>
          <p:cNvSpPr txBox="1">
            <a:spLocks/>
          </p:cNvSpPr>
          <p:nvPr/>
        </p:nvSpPr>
        <p:spPr>
          <a:xfrm>
            <a:off x="9019658" y="5325991"/>
            <a:ext cx="2557721" cy="1252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Check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Provjeri!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D9D908-25E2-45B6-9EC8-00B34CCFAA37}"/>
              </a:ext>
            </a:extLst>
          </p:cNvPr>
          <p:cNvSpPr txBox="1">
            <a:spLocks/>
          </p:cNvSpPr>
          <p:nvPr/>
        </p:nvSpPr>
        <p:spPr>
          <a:xfrm>
            <a:off x="-301474" y="348455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88D9FB2-476C-46D2-8CA3-51CC312A7AE8}"/>
              </a:ext>
            </a:extLst>
          </p:cNvPr>
          <p:cNvSpPr txBox="1">
            <a:spLocks/>
          </p:cNvSpPr>
          <p:nvPr/>
        </p:nvSpPr>
        <p:spPr>
          <a:xfrm>
            <a:off x="-301474" y="288594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26F3921-1217-495E-956E-334F5B0E1111}"/>
              </a:ext>
            </a:extLst>
          </p:cNvPr>
          <p:cNvSpPr txBox="1">
            <a:spLocks/>
          </p:cNvSpPr>
          <p:nvPr/>
        </p:nvSpPr>
        <p:spPr>
          <a:xfrm>
            <a:off x="-301474" y="317975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3955D98-BB0B-4509-8E76-EAD8CB6CDBCE}"/>
              </a:ext>
            </a:extLst>
          </p:cNvPr>
          <p:cNvSpPr txBox="1">
            <a:spLocks/>
          </p:cNvSpPr>
          <p:nvPr/>
        </p:nvSpPr>
        <p:spPr>
          <a:xfrm>
            <a:off x="352755" y="44480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D60F92D-AD86-4DA7-9E09-25E68EAEE95C}"/>
              </a:ext>
            </a:extLst>
          </p:cNvPr>
          <p:cNvSpPr txBox="1">
            <a:spLocks/>
          </p:cNvSpPr>
          <p:nvPr/>
        </p:nvSpPr>
        <p:spPr>
          <a:xfrm>
            <a:off x="352755" y="4767965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908E634-67B2-4074-92B5-353B8851E218}"/>
              </a:ext>
            </a:extLst>
          </p:cNvPr>
          <p:cNvSpPr txBox="1">
            <a:spLocks/>
          </p:cNvSpPr>
          <p:nvPr/>
        </p:nvSpPr>
        <p:spPr>
          <a:xfrm>
            <a:off x="352755" y="3860476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8422F89-71C8-4941-B24F-0F88FA40DADE}"/>
              </a:ext>
            </a:extLst>
          </p:cNvPr>
          <p:cNvSpPr txBox="1">
            <a:spLocks/>
          </p:cNvSpPr>
          <p:nvPr/>
        </p:nvSpPr>
        <p:spPr>
          <a:xfrm>
            <a:off x="1792121" y="545246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6AA5798-8709-4A70-98F2-B5A41CAE90D3}"/>
              </a:ext>
            </a:extLst>
          </p:cNvPr>
          <p:cNvSpPr txBox="1">
            <a:spLocks/>
          </p:cNvSpPr>
          <p:nvPr/>
        </p:nvSpPr>
        <p:spPr>
          <a:xfrm>
            <a:off x="1792121" y="516416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2EF7982-8F09-4033-B85A-5804B272EC2A}"/>
              </a:ext>
            </a:extLst>
          </p:cNvPr>
          <p:cNvSpPr txBox="1">
            <a:spLocks/>
          </p:cNvSpPr>
          <p:nvPr/>
        </p:nvSpPr>
        <p:spPr>
          <a:xfrm>
            <a:off x="1792121" y="5768864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6777EB6-BCDB-4928-BBF4-D8D38D89F18F}"/>
              </a:ext>
            </a:extLst>
          </p:cNvPr>
          <p:cNvSpPr txBox="1">
            <a:spLocks/>
          </p:cNvSpPr>
          <p:nvPr/>
        </p:nvSpPr>
        <p:spPr>
          <a:xfrm>
            <a:off x="5200634" y="47418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CE1F48D-B703-45B2-B163-808619F837C2}"/>
              </a:ext>
            </a:extLst>
          </p:cNvPr>
          <p:cNvSpPr txBox="1">
            <a:spLocks/>
          </p:cNvSpPr>
          <p:nvPr/>
        </p:nvSpPr>
        <p:spPr>
          <a:xfrm>
            <a:off x="5200634" y="503219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94FE122-CD31-4192-8C30-9826A0963E4A}"/>
              </a:ext>
            </a:extLst>
          </p:cNvPr>
          <p:cNvSpPr txBox="1">
            <a:spLocks/>
          </p:cNvSpPr>
          <p:nvPr/>
        </p:nvSpPr>
        <p:spPr>
          <a:xfrm>
            <a:off x="5200634" y="564417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62CDAE43-4276-454B-BA6D-6D3178DE4DD9}"/>
              </a:ext>
            </a:extLst>
          </p:cNvPr>
          <p:cNvSpPr txBox="1">
            <a:spLocks/>
          </p:cNvSpPr>
          <p:nvPr/>
        </p:nvSpPr>
        <p:spPr>
          <a:xfrm>
            <a:off x="9019657" y="5937978"/>
            <a:ext cx="2557721" cy="1252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Sing</a:t>
            </a:r>
            <a:r>
              <a:rPr lang="hr-HR" sz="2000" b="1" dirty="0"/>
              <a:t> </a:t>
            </a:r>
            <a:r>
              <a:rPr lang="hr-HR" sz="2000" b="1" dirty="0" err="1"/>
              <a:t>along</a:t>
            </a:r>
            <a:r>
              <a:rPr lang="hr-HR" sz="2000" b="1" dirty="0"/>
              <a:t>!</a:t>
            </a:r>
            <a:br>
              <a:rPr lang="hr-HR" sz="2000" b="1" dirty="0"/>
            </a:br>
            <a:r>
              <a:rPr lang="hr-HR" sz="2000" i="1" dirty="0"/>
              <a:t>Pokušaj otpjevati!</a:t>
            </a:r>
          </a:p>
        </p:txBody>
      </p:sp>
    </p:spTree>
    <p:extLst>
      <p:ext uri="{BB962C8B-B14F-4D97-AF65-F5344CB8AC3E}">
        <p14:creationId xmlns:p14="http://schemas.microsoft.com/office/powerpoint/2010/main" val="83013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56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/>
      <p:bldP spid="22" grpId="0"/>
      <p:bldP spid="6" grpId="0"/>
      <p:bldP spid="7" grpId="0" build="p"/>
      <p:bldP spid="9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3" grpId="0" build="p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27719"/>
            <a:ext cx="5124965" cy="68025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24" y="1070726"/>
            <a:ext cx="8569077" cy="55547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CAD9D908-25E2-45B6-9EC8-00B34CCFAA37}"/>
              </a:ext>
            </a:extLst>
          </p:cNvPr>
          <p:cNvSpPr txBox="1">
            <a:spLocks/>
          </p:cNvSpPr>
          <p:nvPr/>
        </p:nvSpPr>
        <p:spPr>
          <a:xfrm>
            <a:off x="-301474" y="348455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C88D9FB2-476C-46D2-8CA3-51CC312A7AE8}"/>
              </a:ext>
            </a:extLst>
          </p:cNvPr>
          <p:cNvSpPr txBox="1">
            <a:spLocks/>
          </p:cNvSpPr>
          <p:nvPr/>
        </p:nvSpPr>
        <p:spPr>
          <a:xfrm>
            <a:off x="-301474" y="288594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926F3921-1217-495E-956E-334F5B0E1111}"/>
              </a:ext>
            </a:extLst>
          </p:cNvPr>
          <p:cNvSpPr txBox="1">
            <a:spLocks/>
          </p:cNvSpPr>
          <p:nvPr/>
        </p:nvSpPr>
        <p:spPr>
          <a:xfrm>
            <a:off x="-301474" y="317975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73955D98-BB0B-4509-8E76-EAD8CB6CDBCE}"/>
              </a:ext>
            </a:extLst>
          </p:cNvPr>
          <p:cNvSpPr txBox="1">
            <a:spLocks/>
          </p:cNvSpPr>
          <p:nvPr/>
        </p:nvSpPr>
        <p:spPr>
          <a:xfrm>
            <a:off x="352755" y="444807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FD60F92D-AD86-4DA7-9E09-25E68EAEE95C}"/>
              </a:ext>
            </a:extLst>
          </p:cNvPr>
          <p:cNvSpPr txBox="1">
            <a:spLocks/>
          </p:cNvSpPr>
          <p:nvPr/>
        </p:nvSpPr>
        <p:spPr>
          <a:xfrm>
            <a:off x="352755" y="4767965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908E634-67B2-4074-92B5-353B8851E218}"/>
              </a:ext>
            </a:extLst>
          </p:cNvPr>
          <p:cNvSpPr txBox="1">
            <a:spLocks/>
          </p:cNvSpPr>
          <p:nvPr/>
        </p:nvSpPr>
        <p:spPr>
          <a:xfrm>
            <a:off x="352755" y="3860476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08422F89-71C8-4941-B24F-0F88FA40DADE}"/>
              </a:ext>
            </a:extLst>
          </p:cNvPr>
          <p:cNvSpPr txBox="1">
            <a:spLocks/>
          </p:cNvSpPr>
          <p:nvPr/>
        </p:nvSpPr>
        <p:spPr>
          <a:xfrm>
            <a:off x="1792121" y="545246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66AA5798-8709-4A70-98F2-B5A41CAE90D3}"/>
              </a:ext>
            </a:extLst>
          </p:cNvPr>
          <p:cNvSpPr txBox="1">
            <a:spLocks/>
          </p:cNvSpPr>
          <p:nvPr/>
        </p:nvSpPr>
        <p:spPr>
          <a:xfrm>
            <a:off x="1792121" y="516416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32EF7982-8F09-4033-B85A-5804B272EC2A}"/>
              </a:ext>
            </a:extLst>
          </p:cNvPr>
          <p:cNvSpPr txBox="1">
            <a:spLocks/>
          </p:cNvSpPr>
          <p:nvPr/>
        </p:nvSpPr>
        <p:spPr>
          <a:xfrm>
            <a:off x="1792121" y="5768864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76777EB6-BCDB-4928-BBF4-D8D38D89F18F}"/>
              </a:ext>
            </a:extLst>
          </p:cNvPr>
          <p:cNvSpPr txBox="1">
            <a:spLocks/>
          </p:cNvSpPr>
          <p:nvPr/>
        </p:nvSpPr>
        <p:spPr>
          <a:xfrm>
            <a:off x="5200634" y="47418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4CE1F48D-B703-45B2-B163-808619F837C2}"/>
              </a:ext>
            </a:extLst>
          </p:cNvPr>
          <p:cNvSpPr txBox="1">
            <a:spLocks/>
          </p:cNvSpPr>
          <p:nvPr/>
        </p:nvSpPr>
        <p:spPr>
          <a:xfrm>
            <a:off x="5200634" y="503219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D94FE122-CD31-4192-8C30-9826A0963E4A}"/>
              </a:ext>
            </a:extLst>
          </p:cNvPr>
          <p:cNvSpPr txBox="1">
            <a:spLocks/>
          </p:cNvSpPr>
          <p:nvPr/>
        </p:nvSpPr>
        <p:spPr>
          <a:xfrm>
            <a:off x="5200634" y="564417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62CDAE43-4276-454B-BA6D-6D3178DE4DD9}"/>
              </a:ext>
            </a:extLst>
          </p:cNvPr>
          <p:cNvSpPr txBox="1">
            <a:spLocks/>
          </p:cNvSpPr>
          <p:nvPr/>
        </p:nvSpPr>
        <p:spPr>
          <a:xfrm>
            <a:off x="9019656" y="1975692"/>
            <a:ext cx="2557721" cy="3962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Think</a:t>
            </a:r>
            <a:r>
              <a:rPr lang="hr-HR" sz="2000" b="1" dirty="0"/>
              <a:t> </a:t>
            </a:r>
            <a:r>
              <a:rPr lang="hr-HR" sz="2000" b="1" dirty="0" err="1"/>
              <a:t>of</a:t>
            </a:r>
            <a:r>
              <a:rPr lang="hr-HR" sz="2000" b="1" dirty="0"/>
              <a:t> some more </a:t>
            </a:r>
            <a:r>
              <a:rPr lang="hr-HR" sz="2000" b="1" dirty="0" err="1"/>
              <a:t>silly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Ted</a:t>
            </a:r>
            <a:r>
              <a:rPr lang="hr-HR" sz="2000" b="1" dirty="0"/>
              <a:t> </a:t>
            </a:r>
            <a:r>
              <a:rPr lang="hr-HR" sz="2000" b="1" dirty="0" err="1"/>
              <a:t>asks</a:t>
            </a:r>
            <a:r>
              <a:rPr lang="hr-HR" sz="2000" b="1" dirty="0"/>
              <a:t> </a:t>
            </a:r>
            <a:r>
              <a:rPr lang="hr-HR" sz="2000" b="1" dirty="0" err="1"/>
              <a:t>his</a:t>
            </a:r>
            <a:r>
              <a:rPr lang="hr-HR" sz="2000" b="1" dirty="0"/>
              <a:t> </a:t>
            </a:r>
            <a:r>
              <a:rPr lang="hr-HR" sz="2000" b="1" dirty="0" err="1"/>
              <a:t>brother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Pokušaj smisliti još nekoliko smiješnih pitanja koja bi </a:t>
            </a:r>
            <a:r>
              <a:rPr lang="hr-HR" sz="2000" i="1" dirty="0" err="1"/>
              <a:t>Ted</a:t>
            </a:r>
            <a:r>
              <a:rPr lang="hr-HR" sz="2000" i="1" dirty="0"/>
              <a:t> mogao postaviti svom bratu!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67A0D38E-B577-4F48-8778-056A33A4BDE5}"/>
              </a:ext>
            </a:extLst>
          </p:cNvPr>
          <p:cNvSpPr txBox="1">
            <a:spLocks/>
          </p:cNvSpPr>
          <p:nvPr/>
        </p:nvSpPr>
        <p:spPr>
          <a:xfrm>
            <a:off x="9019657" y="5032189"/>
            <a:ext cx="2557721" cy="2568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Koja je sve pitanja </a:t>
            </a:r>
            <a:r>
              <a:rPr lang="hr-HR" sz="2000" i="1" dirty="0" err="1"/>
              <a:t>Ted</a:t>
            </a:r>
            <a:r>
              <a:rPr lang="hr-HR" sz="2000" i="1" dirty="0"/>
              <a:t> postavljao u pjesmici?</a:t>
            </a:r>
          </a:p>
        </p:txBody>
      </p:sp>
    </p:spTree>
    <p:extLst>
      <p:ext uri="{BB962C8B-B14F-4D97-AF65-F5344CB8AC3E}">
        <p14:creationId xmlns:p14="http://schemas.microsoft.com/office/powerpoint/2010/main" val="38872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27719"/>
            <a:ext cx="5124965" cy="68025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35" y="1905016"/>
            <a:ext cx="6369570" cy="40271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AFE591A-A5C3-47AD-A0AF-FB15BA9F47B4}"/>
              </a:ext>
            </a:extLst>
          </p:cNvPr>
          <p:cNvSpPr txBox="1">
            <a:spLocks/>
          </p:cNvSpPr>
          <p:nvPr/>
        </p:nvSpPr>
        <p:spPr>
          <a:xfrm>
            <a:off x="6751573" y="830596"/>
            <a:ext cx="5247692" cy="638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Pogledaj JEZIČNI FOKUS!</a:t>
            </a:r>
            <a:br>
              <a:rPr lang="hr-HR" sz="2000" i="1" dirty="0"/>
            </a:br>
            <a:r>
              <a:rPr lang="hr-HR" sz="2000" i="1" dirty="0"/>
              <a:t>Riječi napisane podebljanim riječima su upitne riječi - sve one počinju sa WH- osim riječi HOW!</a:t>
            </a:r>
          </a:p>
          <a:p>
            <a:pPr algn="l"/>
            <a:r>
              <a:rPr lang="hr-HR" sz="2000" i="1" dirty="0"/>
              <a:t>Pogledaj pitanja i odgovore i pokušaj odgonetnuti značenje riječi!</a:t>
            </a:r>
          </a:p>
          <a:p>
            <a:pPr algn="l"/>
            <a:r>
              <a:rPr lang="hr-HR" b="1" i="1" dirty="0"/>
              <a:t>WHO 	</a:t>
            </a:r>
            <a:r>
              <a:rPr lang="hr-HR" i="1" dirty="0"/>
              <a:t>	Tko?</a:t>
            </a:r>
          </a:p>
          <a:p>
            <a:pPr algn="l"/>
            <a:r>
              <a:rPr lang="hr-HR" b="1" i="1" dirty="0"/>
              <a:t>WHERE</a:t>
            </a:r>
            <a:r>
              <a:rPr lang="hr-HR" i="1" dirty="0"/>
              <a:t>	Gdje?</a:t>
            </a:r>
          </a:p>
          <a:p>
            <a:pPr algn="l"/>
            <a:r>
              <a:rPr lang="hr-HR" b="1" i="1" dirty="0"/>
              <a:t>HOW	</a:t>
            </a:r>
            <a:r>
              <a:rPr lang="hr-HR" i="1" dirty="0"/>
              <a:t>	Kako? </a:t>
            </a:r>
          </a:p>
          <a:p>
            <a:pPr algn="l"/>
            <a:r>
              <a:rPr lang="hr-HR" b="1" i="1" dirty="0"/>
              <a:t>WHY	</a:t>
            </a:r>
            <a:r>
              <a:rPr lang="hr-HR" i="1" dirty="0"/>
              <a:t>	Zašto?</a:t>
            </a:r>
          </a:p>
          <a:p>
            <a:pPr algn="l"/>
            <a:r>
              <a:rPr lang="hr-HR" b="1" i="1" dirty="0"/>
              <a:t>WHAT	</a:t>
            </a:r>
            <a:r>
              <a:rPr lang="hr-HR" i="1" dirty="0"/>
              <a:t>	Što?</a:t>
            </a:r>
          </a:p>
          <a:p>
            <a:pPr algn="l"/>
            <a:r>
              <a:rPr lang="hr-HR" b="1" i="1" dirty="0"/>
              <a:t>WHEN	</a:t>
            </a:r>
            <a:r>
              <a:rPr lang="hr-HR" i="1" dirty="0"/>
              <a:t>	Kada?</a:t>
            </a:r>
          </a:p>
          <a:p>
            <a:pPr algn="l"/>
            <a:r>
              <a:rPr lang="hr-HR" b="1" i="1" dirty="0"/>
              <a:t>WHOSE</a:t>
            </a:r>
            <a:r>
              <a:rPr lang="hr-HR" i="1" dirty="0"/>
              <a:t>	Čiji?</a:t>
            </a:r>
          </a:p>
          <a:p>
            <a:pPr algn="l"/>
            <a:r>
              <a:rPr lang="hr-HR" b="1" i="1" dirty="0"/>
              <a:t>HOW MANY</a:t>
            </a:r>
            <a:r>
              <a:rPr lang="hr-HR" i="1" dirty="0"/>
              <a:t>	Koliko?</a:t>
            </a:r>
          </a:p>
          <a:p>
            <a:pPr algn="l"/>
            <a:endParaRPr lang="hr-HR" sz="2000" i="1" dirty="0"/>
          </a:p>
          <a:p>
            <a:pPr algn="l"/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6495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27719"/>
            <a:ext cx="5124965" cy="6802561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97" y="1475272"/>
            <a:ext cx="9134145" cy="390745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3AFE591A-A5C3-47AD-A0AF-FB15BA9F47B4}"/>
              </a:ext>
            </a:extLst>
          </p:cNvPr>
          <p:cNvSpPr txBox="1">
            <a:spLocks/>
          </p:cNvSpPr>
          <p:nvPr/>
        </p:nvSpPr>
        <p:spPr>
          <a:xfrm>
            <a:off x="5173981" y="137161"/>
            <a:ext cx="6873068" cy="638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4 </a:t>
            </a:r>
            <a:r>
              <a:rPr lang="hr-HR" sz="2000" b="1" dirty="0" err="1"/>
              <a:t>with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question</a:t>
            </a:r>
            <a:r>
              <a:rPr lang="hr-HR" sz="2000" b="1" dirty="0"/>
              <a:t> word.</a:t>
            </a:r>
            <a:br>
              <a:rPr lang="hr-HR" sz="2000" i="1" dirty="0"/>
            </a:br>
            <a:r>
              <a:rPr lang="hr-HR" sz="2000" i="1" dirty="0"/>
              <a:t>Kojim upitnim riječima iz JEZIČNOG FOKUSA ćeš nadopuniti pitanja u 4. zadatku?</a:t>
            </a:r>
          </a:p>
          <a:p>
            <a:pPr algn="l"/>
            <a:endParaRPr lang="hr-HR" sz="2000" i="1" dirty="0"/>
          </a:p>
        </p:txBody>
      </p:sp>
      <p:sp>
        <p:nvSpPr>
          <p:cNvPr id="5" name="Rezervirano mjesto sadržaja 2">
            <a:extLst>
              <a:ext uri="{FF2B5EF4-FFF2-40B4-BE49-F238E27FC236}">
                <a16:creationId xmlns:a16="http://schemas.microsoft.com/office/drawing/2014/main" id="{E2122D2A-F956-46CF-BDEC-28E899630025}"/>
              </a:ext>
            </a:extLst>
          </p:cNvPr>
          <p:cNvSpPr txBox="1">
            <a:spLocks/>
          </p:cNvSpPr>
          <p:nvPr/>
        </p:nvSpPr>
        <p:spPr>
          <a:xfrm>
            <a:off x="2852980" y="192240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Who</a:t>
            </a:r>
          </a:p>
        </p:txBody>
      </p:sp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6CD97DF6-EB29-4F66-B606-16BECB298CC8}"/>
              </a:ext>
            </a:extLst>
          </p:cNvPr>
          <p:cNvSpPr txBox="1">
            <a:spLocks/>
          </p:cNvSpPr>
          <p:nvPr/>
        </p:nvSpPr>
        <p:spPr>
          <a:xfrm>
            <a:off x="2898529" y="231717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When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84D5075-FBC8-4DE2-8D4C-DF27B008BECB}"/>
              </a:ext>
            </a:extLst>
          </p:cNvPr>
          <p:cNvSpPr txBox="1">
            <a:spLocks/>
          </p:cNvSpPr>
          <p:nvPr/>
        </p:nvSpPr>
        <p:spPr>
          <a:xfrm>
            <a:off x="2909959" y="276430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Where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691733C-F9C8-4AED-B20E-B55D5EBE444D}"/>
              </a:ext>
            </a:extLst>
          </p:cNvPr>
          <p:cNvSpPr txBox="1">
            <a:spLocks/>
          </p:cNvSpPr>
          <p:nvPr/>
        </p:nvSpPr>
        <p:spPr>
          <a:xfrm>
            <a:off x="2921389" y="3171043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Whose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ACD60D06-00D5-4710-A54B-320195C17D98}"/>
              </a:ext>
            </a:extLst>
          </p:cNvPr>
          <p:cNvSpPr txBox="1">
            <a:spLocks/>
          </p:cNvSpPr>
          <p:nvPr/>
        </p:nvSpPr>
        <p:spPr>
          <a:xfrm>
            <a:off x="2807089" y="357034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What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5E207918-A485-4D83-B518-D5A994F61B41}"/>
              </a:ext>
            </a:extLst>
          </p:cNvPr>
          <p:cNvSpPr txBox="1">
            <a:spLocks/>
          </p:cNvSpPr>
          <p:nvPr/>
        </p:nvSpPr>
        <p:spPr>
          <a:xfrm>
            <a:off x="2772628" y="3977084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How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82356D77-CD08-44EF-A95F-169F111D1160}"/>
              </a:ext>
            </a:extLst>
          </p:cNvPr>
          <p:cNvSpPr txBox="1">
            <a:spLocks/>
          </p:cNvSpPr>
          <p:nvPr/>
        </p:nvSpPr>
        <p:spPr>
          <a:xfrm>
            <a:off x="3108089" y="437638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How </a:t>
            </a:r>
            <a:r>
              <a:rPr lang="hr-HR" sz="2400" i="1" dirty="0" err="1">
                <a:solidFill>
                  <a:srgbClr val="FF0000"/>
                </a:solidFill>
              </a:rPr>
              <a:t>many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AD7E014C-81AF-4D25-82AA-FCA3E4FB2145}"/>
              </a:ext>
            </a:extLst>
          </p:cNvPr>
          <p:cNvSpPr txBox="1">
            <a:spLocks/>
          </p:cNvSpPr>
          <p:nvPr/>
        </p:nvSpPr>
        <p:spPr>
          <a:xfrm>
            <a:off x="2738167" y="4811246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Why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A26054E5-F026-4EB0-BA5D-6005AB7FAC74}"/>
              </a:ext>
            </a:extLst>
          </p:cNvPr>
          <p:cNvSpPr txBox="1">
            <a:spLocks/>
          </p:cNvSpPr>
          <p:nvPr/>
        </p:nvSpPr>
        <p:spPr>
          <a:xfrm>
            <a:off x="5128432" y="5867401"/>
            <a:ext cx="6873068" cy="638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Naučeno možeš uvježbati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https://wordwall.net/play/313/498/754</a:t>
            </a:r>
            <a:endParaRPr lang="hr-HR" sz="2000" i="1" dirty="0"/>
          </a:p>
          <a:p>
            <a:pPr algn="l"/>
            <a:endParaRPr lang="hr-HR" sz="2000" i="1" dirty="0"/>
          </a:p>
          <a:p>
            <a:pPr algn="l"/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22010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5" grpId="0" build="p"/>
      <p:bldP spid="6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" y="-1294"/>
            <a:ext cx="5124965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225020" y="566629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25.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588743" y="2354580"/>
            <a:ext cx="3469908" cy="3370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How many questions can you write.</a:t>
            </a:r>
            <a:br>
              <a:rPr lang="hr-HR" sz="2000" i="1" dirty="0"/>
            </a:br>
            <a:r>
              <a:rPr lang="hr-HR" sz="2000" i="1" dirty="0"/>
              <a:t>Koliko pitanja možeš napisati koristeći navedene riječi?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05FD48C-8A24-4E51-8A52-79F6C48D7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07" y="1087964"/>
            <a:ext cx="8134353" cy="541700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ECAD541-5DE3-4E3F-B856-9AB2C58F3428}"/>
              </a:ext>
            </a:extLst>
          </p:cNvPr>
          <p:cNvSpPr txBox="1">
            <a:spLocks/>
          </p:cNvSpPr>
          <p:nvPr/>
        </p:nvSpPr>
        <p:spPr>
          <a:xfrm>
            <a:off x="640079" y="5610851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Where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my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bag</a:t>
            </a:r>
            <a:r>
              <a:rPr lang="hr-HR" sz="24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3C44199-C52B-4D45-86F8-573606369D74}"/>
              </a:ext>
            </a:extLst>
          </p:cNvPr>
          <p:cNvSpPr txBox="1">
            <a:spLocks/>
          </p:cNvSpPr>
          <p:nvPr/>
        </p:nvSpPr>
        <p:spPr>
          <a:xfrm>
            <a:off x="640078" y="6031647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Who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your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best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friend</a:t>
            </a:r>
            <a:r>
              <a:rPr lang="hr-HR" sz="2400" i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6414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8" y="-1294"/>
            <a:ext cx="5115697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270740" y="22000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270740" y="528628"/>
            <a:ext cx="6742190" cy="3370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Ask the right question.</a:t>
            </a:r>
            <a:br>
              <a:rPr lang="hr-HR" sz="2000" i="1" dirty="0"/>
            </a:br>
            <a:r>
              <a:rPr lang="hr-HR" sz="2000" i="1" dirty="0"/>
              <a:t>Postavi pitanja. Pitanja započni jednom od upitnih riječi iznad pitanja.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05FD48C-8A24-4E51-8A52-79F6C48D7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08" y="1669153"/>
            <a:ext cx="9803133" cy="495009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ECAD541-5DE3-4E3F-B856-9AB2C58F3428}"/>
              </a:ext>
            </a:extLst>
          </p:cNvPr>
          <p:cNvSpPr txBox="1">
            <a:spLocks/>
          </p:cNvSpPr>
          <p:nvPr/>
        </p:nvSpPr>
        <p:spPr>
          <a:xfrm>
            <a:off x="1543904" y="3133905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Where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your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dad</a:t>
            </a:r>
            <a:r>
              <a:rPr lang="hr-HR" sz="2400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3C44199-C52B-4D45-86F8-573606369D74}"/>
              </a:ext>
            </a:extLst>
          </p:cNvPr>
          <p:cNvSpPr txBox="1">
            <a:spLocks/>
          </p:cNvSpPr>
          <p:nvPr/>
        </p:nvSpPr>
        <p:spPr>
          <a:xfrm>
            <a:off x="1534659" y="3546435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Who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that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girl</a:t>
            </a:r>
            <a:r>
              <a:rPr lang="hr-HR" sz="2400" i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2709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97085" y="117897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31.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97085" y="502582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LANGUAGE FOCUS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Pogledaj rečenice u JEZIČNOM FOKUSU. Kako u engleskom jeziku kažemo da nekome nešto pripada?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49" y="1635221"/>
            <a:ext cx="9265998" cy="2536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5839F401-5ABD-438B-A1B1-BAE75429A704}"/>
              </a:ext>
            </a:extLst>
          </p:cNvPr>
          <p:cNvSpPr txBox="1">
            <a:spLocks/>
          </p:cNvSpPr>
          <p:nvPr/>
        </p:nvSpPr>
        <p:spPr>
          <a:xfrm>
            <a:off x="5128432" y="4419986"/>
            <a:ext cx="691878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 </a:t>
            </a:r>
            <a:r>
              <a:rPr lang="en-US" sz="2000" b="1" u="sng" dirty="0"/>
              <a:t>boy's</a:t>
            </a:r>
            <a:r>
              <a:rPr lang="en-US" sz="2000" b="1" dirty="0"/>
              <a:t> name is Tom. </a:t>
            </a:r>
            <a:r>
              <a:rPr lang="hr-HR" sz="2000" b="1" dirty="0"/>
              <a:t>	</a:t>
            </a:r>
            <a:r>
              <a:rPr lang="en-US" sz="2000" b="1" dirty="0"/>
              <a:t>The </a:t>
            </a:r>
            <a:r>
              <a:rPr lang="en-US" sz="2000" b="1" u="sng" dirty="0"/>
              <a:t>boys'</a:t>
            </a:r>
            <a:r>
              <a:rPr lang="en-US" sz="2000" b="1" dirty="0"/>
              <a:t> names are Bob and Bill.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U prvoj rečenici govorimo o jednom dječaku i stoga dodajemo ‘s,</a:t>
            </a:r>
          </a:p>
          <a:p>
            <a:pPr marL="0" indent="0">
              <a:buNone/>
            </a:pPr>
            <a:r>
              <a:rPr lang="hr-HR" sz="2000" i="1" dirty="0"/>
              <a:t>Dok u drugoj rečenici govorimo o više njih, te već imamo množinu koja završava slovom –s, pa onda dodajemo samo </a:t>
            </a:r>
            <a:r>
              <a:rPr lang="hr-HR" sz="2000" b="1" i="1" dirty="0"/>
              <a:t>‘ </a:t>
            </a:r>
            <a:r>
              <a:rPr lang="hr-HR" sz="2000" i="1" dirty="0"/>
              <a:t>.</a:t>
            </a:r>
          </a:p>
          <a:p>
            <a:pPr marL="0" indent="0">
              <a:buNone/>
            </a:pPr>
            <a:r>
              <a:rPr lang="hr-HR" sz="2000" i="1" dirty="0"/>
              <a:t>Međutim, ako imamo množinu koja ne završava na –s onda dodajemo </a:t>
            </a:r>
            <a:r>
              <a:rPr lang="hr-HR" sz="2000" b="1" i="1" dirty="0"/>
              <a:t>‘s; npr. </a:t>
            </a:r>
            <a:r>
              <a:rPr lang="hr-HR" sz="2000" i="1" dirty="0" err="1"/>
              <a:t>children’s</a:t>
            </a:r>
            <a:r>
              <a:rPr lang="hr-HR" sz="20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719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265739" y="103601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Copy and add ’ or ’s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third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U trećem zadatku dodaj ‘ ili ‘s tamo gdje je potrebno.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666" y="1010939"/>
            <a:ext cx="5197904" cy="253673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2C25E1BC-71D6-40ED-AD37-3972A26E1773}"/>
              </a:ext>
            </a:extLst>
          </p:cNvPr>
          <p:cNvSpPr txBox="1">
            <a:spLocks/>
          </p:cNvSpPr>
          <p:nvPr/>
        </p:nvSpPr>
        <p:spPr>
          <a:xfrm>
            <a:off x="6652260" y="1410000"/>
            <a:ext cx="162821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‘s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74B04DDB-5385-4DBF-A8F3-E4FF0670FB5E}"/>
              </a:ext>
            </a:extLst>
          </p:cNvPr>
          <p:cNvSpPr txBox="1">
            <a:spLocks/>
          </p:cNvSpPr>
          <p:nvPr/>
        </p:nvSpPr>
        <p:spPr>
          <a:xfrm>
            <a:off x="7090410" y="1773112"/>
            <a:ext cx="162821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‘s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8B41928D-3BB3-4FD5-849B-F334C318C211}"/>
              </a:ext>
            </a:extLst>
          </p:cNvPr>
          <p:cNvSpPr txBox="1">
            <a:spLocks/>
          </p:cNvSpPr>
          <p:nvPr/>
        </p:nvSpPr>
        <p:spPr>
          <a:xfrm>
            <a:off x="7210273" y="2141885"/>
            <a:ext cx="162821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‘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F07CCEE8-2081-4ACB-84ED-284D58B80C44}"/>
              </a:ext>
            </a:extLst>
          </p:cNvPr>
          <p:cNvSpPr txBox="1">
            <a:spLocks/>
          </p:cNvSpPr>
          <p:nvPr/>
        </p:nvSpPr>
        <p:spPr>
          <a:xfrm>
            <a:off x="7810101" y="2511389"/>
            <a:ext cx="162821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‘s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0695725D-52F4-4A4E-808C-709E7ADA6B72}"/>
              </a:ext>
            </a:extLst>
          </p:cNvPr>
          <p:cNvSpPr txBox="1">
            <a:spLocks/>
          </p:cNvSpPr>
          <p:nvPr/>
        </p:nvSpPr>
        <p:spPr>
          <a:xfrm>
            <a:off x="7933028" y="2896008"/>
            <a:ext cx="162821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‘</a:t>
            </a:r>
          </a:p>
        </p:txBody>
      </p:sp>
      <p:sp>
        <p:nvSpPr>
          <p:cNvPr id="12" name="Rezervirano mjesto sadržaja 2">
            <a:extLst>
              <a:ext uri="{FF2B5EF4-FFF2-40B4-BE49-F238E27FC236}">
                <a16:creationId xmlns:a16="http://schemas.microsoft.com/office/drawing/2014/main" id="{D2DBB4A3-2B21-4965-9043-CCB8865CA4EC}"/>
              </a:ext>
            </a:extLst>
          </p:cNvPr>
          <p:cNvSpPr txBox="1">
            <a:spLocks/>
          </p:cNvSpPr>
          <p:nvPr/>
        </p:nvSpPr>
        <p:spPr>
          <a:xfrm>
            <a:off x="5265739" y="4614556"/>
            <a:ext cx="6873068" cy="638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Naučeno možeš uvježbati i na sljedećoj poveznici:</a:t>
            </a:r>
            <a:br>
              <a:rPr lang="hr-HR" sz="2000" i="1" dirty="0"/>
            </a:br>
            <a:r>
              <a:rPr lang="hr-HR" sz="2000" i="1" dirty="0">
                <a:hlinkClick r:id="rId4"/>
              </a:rPr>
              <a:t>https://learningapps.org/watch?v=pgewk98uj18</a:t>
            </a:r>
            <a:endParaRPr lang="hr-HR" sz="2000" i="1" dirty="0"/>
          </a:p>
          <a:p>
            <a:pPr algn="l"/>
            <a:endParaRPr lang="hr-HR" sz="2000" i="1" dirty="0"/>
          </a:p>
          <a:p>
            <a:pPr algn="l"/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324054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9125291" y="103601"/>
            <a:ext cx="2807627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Who's bald in your family?</a:t>
            </a:r>
            <a:r>
              <a:rPr lang="hr-HR" sz="2000" b="1" dirty="0"/>
              <a:t> </a:t>
            </a:r>
            <a:r>
              <a:rPr lang="hr-HR" sz="2000" i="1" dirty="0"/>
              <a:t>Tko je u tvojoj obitelji ćelav?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Whose hair is long in your family?</a:t>
            </a:r>
            <a:r>
              <a:rPr lang="hr-HR" sz="2000" i="1" dirty="0"/>
              <a:t> Tko u tvojoj obitelji ima dugu kosu?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" y="185765"/>
            <a:ext cx="8679179" cy="644363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D3CF868-744A-4C40-B1C5-A52A16810062}"/>
              </a:ext>
            </a:extLst>
          </p:cNvPr>
          <p:cNvSpPr txBox="1">
            <a:spLocks/>
          </p:cNvSpPr>
          <p:nvPr/>
        </p:nvSpPr>
        <p:spPr>
          <a:xfrm>
            <a:off x="9125290" y="1993554"/>
            <a:ext cx="3066709" cy="4635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Look</a:t>
            </a:r>
            <a:r>
              <a:rPr lang="hr-HR" sz="2000" b="1" dirty="0"/>
              <a:t> at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characters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1,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hr-HR" sz="2000" b="1" dirty="0"/>
              <a:t>.</a:t>
            </a:r>
            <a:br>
              <a:rPr lang="hr-HR" sz="2000" b="1" dirty="0"/>
            </a:br>
            <a:r>
              <a:rPr lang="hr-HR" sz="2000" i="1" dirty="0"/>
              <a:t>Pogledaj likove u 1. zadatku i odgovori na pitanja u svoju bilježnicu.</a:t>
            </a:r>
            <a:endParaRPr lang="en-US" sz="2000" b="1" dirty="0"/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91F03A75-94AE-4951-B8BB-2BF0DC2B84FF}"/>
              </a:ext>
            </a:extLst>
          </p:cNvPr>
          <p:cNvSpPr txBox="1">
            <a:spLocks/>
          </p:cNvSpPr>
          <p:nvPr/>
        </p:nvSpPr>
        <p:spPr>
          <a:xfrm>
            <a:off x="4598785" y="151932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ćelav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18241AFC-BD59-4D3A-804E-7E9D6227E36D}"/>
              </a:ext>
            </a:extLst>
          </p:cNvPr>
          <p:cNvSpPr txBox="1">
            <a:spLocks/>
          </p:cNvSpPr>
          <p:nvPr/>
        </p:nvSpPr>
        <p:spPr>
          <a:xfrm>
            <a:off x="4605494" y="181312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mršav</a:t>
            </a:r>
          </a:p>
        </p:txBody>
      </p:sp>
      <p:sp>
        <p:nvSpPr>
          <p:cNvPr id="16" name="Rezervirano mjesto sadržaja 2">
            <a:extLst>
              <a:ext uri="{FF2B5EF4-FFF2-40B4-BE49-F238E27FC236}">
                <a16:creationId xmlns:a16="http://schemas.microsoft.com/office/drawing/2014/main" id="{2E9E7A1E-9FE0-4766-AA26-D6467F36B72A}"/>
              </a:ext>
            </a:extLst>
          </p:cNvPr>
          <p:cNvSpPr txBox="1">
            <a:spLocks/>
          </p:cNvSpPr>
          <p:nvPr/>
        </p:nvSpPr>
        <p:spPr>
          <a:xfrm>
            <a:off x="4785476" y="211836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bucmast</a:t>
            </a:r>
          </a:p>
        </p:txBody>
      </p:sp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FF32D49F-1A8A-4996-9C00-93B1B0B8211C}"/>
              </a:ext>
            </a:extLst>
          </p:cNvPr>
          <p:cNvSpPr txBox="1">
            <a:spLocks/>
          </p:cNvSpPr>
          <p:nvPr/>
        </p:nvSpPr>
        <p:spPr>
          <a:xfrm>
            <a:off x="4695485" y="2382605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snažan</a:t>
            </a:r>
          </a:p>
        </p:txBody>
      </p:sp>
      <p:sp>
        <p:nvSpPr>
          <p:cNvPr id="18" name="Rezervirano mjesto sadržaja 2">
            <a:extLst>
              <a:ext uri="{FF2B5EF4-FFF2-40B4-BE49-F238E27FC236}">
                <a16:creationId xmlns:a16="http://schemas.microsoft.com/office/drawing/2014/main" id="{F241A8C8-350C-4F64-9F32-87DDAC69CFA7}"/>
              </a:ext>
            </a:extLst>
          </p:cNvPr>
          <p:cNvSpPr txBox="1">
            <a:spLocks/>
          </p:cNvSpPr>
          <p:nvPr/>
        </p:nvSpPr>
        <p:spPr>
          <a:xfrm>
            <a:off x="5082712" y="268310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brkove</a:t>
            </a:r>
          </a:p>
        </p:txBody>
      </p:sp>
      <p:sp>
        <p:nvSpPr>
          <p:cNvPr id="19" name="Rezervirano mjesto sadržaja 2">
            <a:extLst>
              <a:ext uri="{FF2B5EF4-FFF2-40B4-BE49-F238E27FC236}">
                <a16:creationId xmlns:a16="http://schemas.microsoft.com/office/drawing/2014/main" id="{89540042-7A1B-488C-9FEB-FE96B4E61371}"/>
              </a:ext>
            </a:extLst>
          </p:cNvPr>
          <p:cNvSpPr txBox="1">
            <a:spLocks/>
          </p:cNvSpPr>
          <p:nvPr/>
        </p:nvSpPr>
        <p:spPr>
          <a:xfrm>
            <a:off x="4895680" y="297020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pletenice</a:t>
            </a:r>
          </a:p>
        </p:txBody>
      </p:sp>
      <p:sp>
        <p:nvSpPr>
          <p:cNvPr id="20" name="Rezervirano mjesto sadržaja 2">
            <a:extLst>
              <a:ext uri="{FF2B5EF4-FFF2-40B4-BE49-F238E27FC236}">
                <a16:creationId xmlns:a16="http://schemas.microsoft.com/office/drawing/2014/main" id="{2291B06C-4EA4-4F3F-BD4D-F4CE56A51D78}"/>
              </a:ext>
            </a:extLst>
          </p:cNvPr>
          <p:cNvSpPr txBox="1">
            <a:spLocks/>
          </p:cNvSpPr>
          <p:nvPr/>
        </p:nvSpPr>
        <p:spPr>
          <a:xfrm>
            <a:off x="5084303" y="324588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dugu kosu</a:t>
            </a:r>
          </a:p>
        </p:txBody>
      </p:sp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F8740075-FD6F-4593-9F62-26DBE26C0CC9}"/>
              </a:ext>
            </a:extLst>
          </p:cNvPr>
          <p:cNvSpPr txBox="1">
            <a:spLocks/>
          </p:cNvSpPr>
          <p:nvPr/>
        </p:nvSpPr>
        <p:spPr>
          <a:xfrm>
            <a:off x="4994911" y="353298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repić</a:t>
            </a:r>
          </a:p>
        </p:txBody>
      </p:sp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EA3E3B64-FCF6-410C-A164-C86FF9DCD90E}"/>
              </a:ext>
            </a:extLst>
          </p:cNvPr>
          <p:cNvSpPr txBox="1">
            <a:spLocks/>
          </p:cNvSpPr>
          <p:nvPr/>
        </p:nvSpPr>
        <p:spPr>
          <a:xfrm>
            <a:off x="4942991" y="381535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kovrčava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0519DC93-5386-4D42-9E0F-36C701C4D3AA}"/>
              </a:ext>
            </a:extLst>
          </p:cNvPr>
          <p:cNvSpPr txBox="1">
            <a:spLocks/>
          </p:cNvSpPr>
          <p:nvPr/>
        </p:nvSpPr>
        <p:spPr>
          <a:xfrm>
            <a:off x="4465265" y="4873246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plava</a:t>
            </a:r>
          </a:p>
        </p:txBody>
      </p:sp>
      <p:sp>
        <p:nvSpPr>
          <p:cNvPr id="25" name="Rezervirano mjesto sadržaja 2">
            <a:extLst>
              <a:ext uri="{FF2B5EF4-FFF2-40B4-BE49-F238E27FC236}">
                <a16:creationId xmlns:a16="http://schemas.microsoft.com/office/drawing/2014/main" id="{46BBF045-74FC-4681-ABDE-6F258A335785}"/>
              </a:ext>
            </a:extLst>
          </p:cNvPr>
          <p:cNvSpPr txBox="1">
            <a:spLocks/>
          </p:cNvSpPr>
          <p:nvPr/>
        </p:nvSpPr>
        <p:spPr>
          <a:xfrm>
            <a:off x="9176412" y="3858754"/>
            <a:ext cx="2790798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Robert </a:t>
            </a:r>
            <a:r>
              <a:rPr lang="hr-HR" sz="2400" i="1" dirty="0" err="1">
                <a:solidFill>
                  <a:srgbClr val="FF0000"/>
                </a:solidFill>
              </a:rPr>
              <a:t>is</a:t>
            </a:r>
            <a:r>
              <a:rPr lang="hr-HR" sz="2400" i="1" dirty="0">
                <a:solidFill>
                  <a:srgbClr val="FF0000"/>
                </a:solidFill>
              </a:rPr>
              <a:t> </a:t>
            </a:r>
            <a:r>
              <a:rPr lang="hr-HR" sz="2400" i="1" dirty="0" err="1">
                <a:solidFill>
                  <a:srgbClr val="FF0000"/>
                </a:solidFill>
              </a:rPr>
              <a:t>bald</a:t>
            </a:r>
            <a:r>
              <a:rPr lang="hr-HR" sz="2400" i="1" dirty="0">
                <a:solidFill>
                  <a:srgbClr val="FF0000"/>
                </a:solidFill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321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3" grpId="0" build="p"/>
      <p:bldP spid="24" grpId="0" build="p"/>
      <p:bldP spid="2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B2619D9-4F98-4A11-8FFE-57C7EB1F5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" y="730933"/>
            <a:ext cx="4055480" cy="5400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8268331" y="1264013"/>
            <a:ext cx="3726557" cy="4329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Nakon što smo završili prvu temu, danas krećemo na UNIT 2, tj. drugu temu našeg udžbenika!</a:t>
            </a:r>
          </a:p>
          <a:p>
            <a:pPr marL="0" lvl="0" indent="0" algn="ctr">
              <a:buNone/>
            </a:pPr>
            <a:r>
              <a:rPr lang="hr-HR" sz="2000" i="1" dirty="0"/>
              <a:t>Otvori svoj udžbenik </a:t>
            </a:r>
            <a:r>
              <a:rPr lang="hr-HR" sz="2000" b="1" dirty="0"/>
              <a:t>DIP IN 5</a:t>
            </a:r>
            <a:r>
              <a:rPr lang="hr-HR" sz="2000" i="1" dirty="0"/>
              <a:t> na 26. i 27. stranici. I na početku ove teme imaš </a:t>
            </a:r>
            <a:r>
              <a:rPr lang="hr-HR" sz="2000" i="1" dirty="0" err="1"/>
              <a:t>dvolisticu</a:t>
            </a:r>
            <a:r>
              <a:rPr lang="hr-HR" sz="2000" i="1" dirty="0"/>
              <a:t>, gdje ti je napisano što ćeš u toj temi naučiti. </a:t>
            </a:r>
          </a:p>
          <a:p>
            <a:pPr marL="0" indent="0" algn="ctr">
              <a:buNone/>
            </a:pPr>
            <a:r>
              <a:rPr lang="hr-HR" sz="2000" i="1" dirty="0"/>
              <a:t>Promotri naslov. </a:t>
            </a:r>
          </a:p>
          <a:p>
            <a:pPr marL="0" indent="0" algn="ctr">
              <a:buNone/>
            </a:pPr>
            <a:r>
              <a:rPr lang="hr-HR" sz="2000" b="1" dirty="0"/>
              <a:t>My </a:t>
            </a:r>
            <a:r>
              <a:rPr lang="hr-HR" sz="2000" b="1" dirty="0" err="1"/>
              <a:t>family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friends</a:t>
            </a:r>
            <a:r>
              <a:rPr lang="hr-HR" sz="2000" b="1" dirty="0"/>
              <a:t> </a:t>
            </a:r>
            <a:r>
              <a:rPr lang="hr-HR" sz="2000" i="1" dirty="0"/>
              <a:t>– znaš li značenje tog naslova?  </a:t>
            </a:r>
          </a:p>
          <a:p>
            <a:pPr marL="0" indent="0" algn="ctr">
              <a:buNone/>
            </a:pPr>
            <a:r>
              <a:rPr lang="hr-HR" sz="2000" i="1" dirty="0"/>
              <a:t>Pogledaj natuknice i vidi što ćeš sve naučiti u ovoj temi!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087" y="728999"/>
            <a:ext cx="4037246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7999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678" y="1098677"/>
            <a:ext cx="5316674" cy="2467482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ED3CF868-744A-4C40-B1C5-A52A16810062}"/>
              </a:ext>
            </a:extLst>
          </p:cNvPr>
          <p:cNvSpPr txBox="1">
            <a:spLocks/>
          </p:cNvSpPr>
          <p:nvPr/>
        </p:nvSpPr>
        <p:spPr>
          <a:xfrm>
            <a:off x="6972130" y="3909060"/>
            <a:ext cx="6579530" cy="4635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400" b="1" dirty="0" err="1"/>
              <a:t>Who’s</a:t>
            </a:r>
            <a:r>
              <a:rPr lang="hr-HR" sz="2400" b="1" dirty="0"/>
              <a:t>… 	</a:t>
            </a:r>
            <a:r>
              <a:rPr lang="hr-HR" sz="2400" dirty="0"/>
              <a:t>Tko je…</a:t>
            </a:r>
          </a:p>
          <a:p>
            <a:pPr marL="0" indent="0">
              <a:buNone/>
            </a:pPr>
            <a:r>
              <a:rPr lang="hr-HR" sz="2400" b="1" i="1" dirty="0" err="1"/>
              <a:t>Who’s</a:t>
            </a:r>
            <a:r>
              <a:rPr lang="hr-HR" sz="2400" b="1" i="1" dirty="0"/>
              <a:t> </a:t>
            </a:r>
            <a:r>
              <a:rPr lang="hr-HR" sz="2400" b="1" i="1" dirty="0" err="1"/>
              <a:t>got</a:t>
            </a:r>
            <a:r>
              <a:rPr lang="hr-HR" sz="2400" b="1" i="1" dirty="0"/>
              <a:t>…	</a:t>
            </a:r>
            <a:r>
              <a:rPr lang="hr-HR" sz="2400" dirty="0"/>
              <a:t>Tko ima…</a:t>
            </a:r>
          </a:p>
          <a:p>
            <a:pPr marL="0" indent="0">
              <a:buNone/>
            </a:pPr>
            <a:r>
              <a:rPr lang="hr-HR" sz="2400" b="1" i="1" dirty="0" err="1"/>
              <a:t>Whose</a:t>
            </a:r>
            <a:r>
              <a:rPr lang="hr-HR" sz="2400" b="1" i="1" dirty="0"/>
              <a:t>…	</a:t>
            </a:r>
            <a:r>
              <a:rPr lang="hr-HR" sz="2400" dirty="0"/>
              <a:t>Čije…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486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" y="-1294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225020" y="566629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8588743" y="2354580"/>
            <a:ext cx="3469908" cy="3370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5, </a:t>
            </a: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questions</a:t>
            </a:r>
            <a:r>
              <a:rPr lang="en-US" sz="2000" b="1" dirty="0"/>
              <a:t>.</a:t>
            </a:r>
            <a:r>
              <a:rPr lang="hr-HR" sz="2000" b="1" dirty="0"/>
              <a:t> Use: </a:t>
            </a:r>
            <a:r>
              <a:rPr lang="hr-HR" sz="2000" b="1" dirty="0" err="1"/>
              <a:t>Who’s</a:t>
            </a:r>
            <a:r>
              <a:rPr lang="hr-HR" sz="2000" b="1" dirty="0"/>
              <a:t> </a:t>
            </a:r>
            <a:r>
              <a:rPr lang="hr-HR" sz="2000" b="1" dirty="0" err="1"/>
              <a:t>or</a:t>
            </a:r>
            <a:r>
              <a:rPr lang="hr-HR" sz="2000" b="1" dirty="0"/>
              <a:t> </a:t>
            </a:r>
            <a:r>
              <a:rPr lang="hr-HR" sz="2000" b="1" dirty="0" err="1"/>
              <a:t>Whose</a:t>
            </a:r>
            <a:br>
              <a:rPr lang="hr-HR" sz="2000" i="1" dirty="0"/>
            </a:br>
            <a:r>
              <a:rPr lang="hr-HR" sz="2000" i="1" dirty="0"/>
              <a:t>U petom zadatku dovrši pitanja koristeći </a:t>
            </a:r>
            <a:r>
              <a:rPr lang="hr-HR" sz="2000" i="1" dirty="0" err="1"/>
              <a:t>Who’s</a:t>
            </a:r>
            <a:r>
              <a:rPr lang="hr-HR" sz="2000" i="1" dirty="0"/>
              <a:t> ili </a:t>
            </a:r>
            <a:r>
              <a:rPr lang="hr-HR" sz="2000" i="1" dirty="0" err="1"/>
              <a:t>Whose</a:t>
            </a:r>
            <a:r>
              <a:rPr lang="hr-HR" sz="2000" i="1" dirty="0"/>
              <a:t>?</a:t>
            </a:r>
            <a:br>
              <a:rPr lang="hr-HR" sz="2000" i="1" dirty="0"/>
            </a:br>
            <a:br>
              <a:rPr lang="hr-HR" sz="2000" i="1" dirty="0"/>
            </a:b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6, </a:t>
            </a:r>
            <a:r>
              <a:rPr lang="hr-HR" sz="2000" b="1" dirty="0" err="1"/>
              <a:t>rewrite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6. zadatku prepiši rečenice koristeći ‘ ili ‘s.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05FD48C-8A24-4E51-8A52-79F6C48D7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07" y="1096892"/>
            <a:ext cx="8134353" cy="5399143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ECAD541-5DE3-4E3F-B856-9AB2C58F3428}"/>
              </a:ext>
            </a:extLst>
          </p:cNvPr>
          <p:cNvSpPr txBox="1">
            <a:spLocks/>
          </p:cNvSpPr>
          <p:nvPr/>
        </p:nvSpPr>
        <p:spPr>
          <a:xfrm>
            <a:off x="921534" y="1834279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Who’s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C3C44199-C52B-4D45-86F8-573606369D74}"/>
              </a:ext>
            </a:extLst>
          </p:cNvPr>
          <p:cNvSpPr txBox="1">
            <a:spLocks/>
          </p:cNvSpPr>
          <p:nvPr/>
        </p:nvSpPr>
        <p:spPr>
          <a:xfrm>
            <a:off x="3851908" y="5103830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Linda’s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53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128432" y="104726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32.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28432" y="1015414"/>
            <a:ext cx="65662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Do sada spomenute riječi su služile za opisivanje vanjskog izgleda osobe, dok ćemo sada naučiti i riječi za opisivanje karaktera osobe. Tvoj zadatak je riječi iz 4. zadatka sortirati u one koje su pozitivne, negativne ili i pozitivne i negativne.</a:t>
            </a:r>
            <a:br>
              <a:rPr lang="hr-HR" sz="2000" i="1" dirty="0"/>
            </a:br>
            <a:r>
              <a:rPr lang="hr-HR" sz="2000" i="1" dirty="0"/>
              <a:t>Pronađi riječi u rječniku na kraju udžbenika i sortiraj iz u stupce.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1" y="2936387"/>
            <a:ext cx="11905117" cy="3063239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8889424" y="843964"/>
            <a:ext cx="2942375" cy="167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Nekim od naučenih pridjeva opiši ove junake. Zapiši u svoju bilježnicu.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998" y="408891"/>
            <a:ext cx="3127143" cy="199412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D994C82-6C35-49EB-AFA4-6D76C6B305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800" y="2940477"/>
            <a:ext cx="3876999" cy="97704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7AC25E8E-D4EF-4617-B962-5F419F4F3DA0}"/>
              </a:ext>
            </a:extLst>
          </p:cNvPr>
          <p:cNvSpPr txBox="1">
            <a:spLocks/>
          </p:cNvSpPr>
          <p:nvPr/>
        </p:nvSpPr>
        <p:spPr>
          <a:xfrm>
            <a:off x="5128432" y="3082204"/>
            <a:ext cx="2656251" cy="167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Opiši i nekoga od svojih prijatelja iz razreda.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0B4ED6DC-3A6C-4F4B-9E97-DD8DC60C1056}"/>
              </a:ext>
            </a:extLst>
          </p:cNvPr>
          <p:cNvSpPr txBox="1">
            <a:spLocks/>
          </p:cNvSpPr>
          <p:nvPr/>
        </p:nvSpPr>
        <p:spPr>
          <a:xfrm>
            <a:off x="5128432" y="4596715"/>
            <a:ext cx="6873068" cy="1971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i="1" dirty="0"/>
              <a:t>Naučene riječi možeš uvježbati i na sljedećim poveznicama:</a:t>
            </a:r>
            <a:br>
              <a:rPr lang="hr-HR" sz="2000" i="1" dirty="0"/>
            </a:br>
            <a:r>
              <a:rPr lang="hr-HR" sz="2000" i="1" dirty="0">
                <a:hlinkClick r:id="rId5"/>
              </a:rPr>
              <a:t>https://learningapps.org/watch?v=pxpvjbdhj18</a:t>
            </a:r>
            <a:endParaRPr lang="hr-HR" sz="2000" i="1" dirty="0"/>
          </a:p>
          <a:p>
            <a:pPr algn="l"/>
            <a:r>
              <a:rPr lang="hr-HR" sz="2000" i="1" dirty="0">
                <a:hlinkClick r:id="rId6"/>
              </a:rPr>
              <a:t>https://www.e-sfera.hr/dodatni-digitalni-sadrzaji/0d2952df-f094-482d-b516-d829635a04a9/assets/interactivity/self-check_2/index.html</a:t>
            </a:r>
            <a:endParaRPr lang="hr-HR" sz="2000" i="1" dirty="0"/>
          </a:p>
          <a:p>
            <a:pPr algn="l"/>
            <a:endParaRPr lang="hr-HR" sz="2000" i="1" dirty="0"/>
          </a:p>
          <a:p>
            <a:pPr algn="l"/>
            <a:endParaRPr lang="hr-HR" sz="2000" i="1" dirty="0"/>
          </a:p>
          <a:p>
            <a:pPr algn="l"/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406961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4634"/>
            <a:ext cx="5124965" cy="6848731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193998" y="1472614"/>
            <a:ext cx="6516849" cy="1670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Koristeći predložak u WRITING zadatku svog udžbenika pokušaj napisati kratak tekst o jednom članu svoje obitelji..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528" y="2307932"/>
            <a:ext cx="8828319" cy="349943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66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" y="-1294"/>
            <a:ext cx="5120640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213590" y="202676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26.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213590" y="937441"/>
            <a:ext cx="3469908" cy="3370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7, </a:t>
            </a:r>
            <a:r>
              <a:rPr lang="hr-HR" sz="2000" b="1" dirty="0" err="1"/>
              <a:t>find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odd</a:t>
            </a:r>
            <a:r>
              <a:rPr lang="hr-HR" sz="2000" b="1" dirty="0"/>
              <a:t> one </a:t>
            </a:r>
            <a:r>
              <a:rPr lang="hr-HR" sz="2000" b="1" dirty="0" err="1"/>
              <a:t>out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7. zadatku pronađi uljeza.</a:t>
            </a:r>
            <a:br>
              <a:rPr lang="hr-HR" sz="2000" i="1" dirty="0"/>
            </a:b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005FD48C-8A24-4E51-8A52-79F6C48D7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32" y="1834279"/>
            <a:ext cx="6052966" cy="40644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5ECAD541-5DE3-4E3F-B856-9AB2C58F3428}"/>
              </a:ext>
            </a:extLst>
          </p:cNvPr>
          <p:cNvSpPr txBox="1">
            <a:spLocks/>
          </p:cNvSpPr>
          <p:nvPr/>
        </p:nvSpPr>
        <p:spPr>
          <a:xfrm>
            <a:off x="9071124" y="2696653"/>
            <a:ext cx="641653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hr-HR" sz="2400" i="1" dirty="0">
                <a:solidFill>
                  <a:srgbClr val="FF0000"/>
                </a:solidFill>
              </a:rPr>
              <a:t>brave</a:t>
            </a:r>
          </a:p>
        </p:txBody>
      </p:sp>
    </p:spTree>
    <p:extLst>
      <p:ext uri="{BB962C8B-B14F-4D97-AF65-F5344CB8AC3E}">
        <p14:creationId xmlns:p14="http://schemas.microsoft.com/office/powerpoint/2010/main" val="24860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" y="6230"/>
            <a:ext cx="5120640" cy="6842952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213590" y="202676"/>
            <a:ext cx="4248954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27.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213590" y="2469061"/>
            <a:ext cx="6742190" cy="3370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In </a:t>
            </a:r>
            <a:r>
              <a:rPr lang="hr-HR" sz="2000" b="1" dirty="0" err="1"/>
              <a:t>task</a:t>
            </a:r>
            <a:r>
              <a:rPr lang="hr-HR" sz="2000" b="1" dirty="0"/>
              <a:t> 8, </a:t>
            </a:r>
            <a:r>
              <a:rPr lang="en-US" sz="2000" b="1" dirty="0"/>
              <a:t>Look at the picture and choose the correct words</a:t>
            </a:r>
            <a:r>
              <a:rPr lang="hr-HR" sz="2000" b="1" dirty="0"/>
              <a:t>.</a:t>
            </a:r>
            <a:br>
              <a:rPr lang="hr-HR" sz="2000" i="1" dirty="0"/>
            </a:br>
            <a:r>
              <a:rPr lang="hr-HR" sz="2000" i="1" dirty="0"/>
              <a:t>U 8. zadatku pogledaj slike i zaokruži ispravan pridjev.</a:t>
            </a:r>
          </a:p>
          <a:p>
            <a:pPr marL="0" indent="0">
              <a:buNone/>
            </a:pP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9, c</a:t>
            </a:r>
            <a:r>
              <a:rPr lang="en-US" sz="2000" b="1" dirty="0" err="1"/>
              <a:t>opy</a:t>
            </a:r>
            <a:r>
              <a:rPr lang="en-US" sz="2000" b="1" dirty="0"/>
              <a:t> the words in the alphabetical order and translate them.</a:t>
            </a:r>
            <a:br>
              <a:rPr lang="hr-HR" sz="2000" b="1" dirty="0"/>
            </a:br>
            <a:r>
              <a:rPr lang="hr-HR" sz="2000" i="1" dirty="0"/>
              <a:t>Prepiši riječi abecednim redom, te ih prevedi na hrvatski jezik.</a:t>
            </a:r>
            <a:br>
              <a:rPr lang="hr-HR" sz="2000" i="1" dirty="0"/>
            </a:br>
            <a:endParaRPr lang="hr-HR" sz="2000" i="1" dirty="0"/>
          </a:p>
        </p:txBody>
      </p:sp>
    </p:spTree>
    <p:extLst>
      <p:ext uri="{BB962C8B-B14F-4D97-AF65-F5344CB8AC3E}">
        <p14:creationId xmlns:p14="http://schemas.microsoft.com/office/powerpoint/2010/main" val="179103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FFE14C9D-F79A-42C0-87D5-7951E53F2573}"/>
              </a:ext>
            </a:extLst>
          </p:cNvPr>
          <p:cNvSpPr txBox="1">
            <a:spLocks/>
          </p:cNvSpPr>
          <p:nvPr/>
        </p:nvSpPr>
        <p:spPr>
          <a:xfrm>
            <a:off x="5334679" y="285750"/>
            <a:ext cx="6620822" cy="6309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hr-HR" sz="2000" i="1" dirty="0"/>
              <a:t>U ovoj temi ćeš: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opisati kako ljudi izgledaju i kakvi su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pisati o svojoj obitelji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opisivati mjesta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davati naredbe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pisati razglednicu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izreći kako nekud možemo ići, tj. Putovati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napisati poruku na mobitelu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izreći što možeš, a što ne možeš raditi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glazbene instrumente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čitati, razumjeti i prepričati priču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imenovati odjevne predmete</a:t>
            </a:r>
          </a:p>
          <a:p>
            <a:pPr lvl="0" algn="ctr">
              <a:buFontTx/>
              <a:buChar char="-"/>
            </a:pPr>
            <a:r>
              <a:rPr lang="hr-HR" sz="2000" i="1" dirty="0"/>
              <a:t>razgovarati sa trgovcem u trgovini odjeće </a:t>
            </a:r>
          </a:p>
          <a:p>
            <a:pPr lvl="0" algn="ctr">
              <a:buFontTx/>
              <a:buChar char="-"/>
            </a:pPr>
            <a:endParaRPr lang="hr-HR" sz="2000" i="1" dirty="0"/>
          </a:p>
          <a:p>
            <a:pPr marL="0" lvl="0" indent="0" algn="ctr">
              <a:buNone/>
            </a:pPr>
            <a:r>
              <a:rPr lang="hr-HR" sz="2000" i="1" dirty="0"/>
              <a:t>Pa krenimo…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106C37-8279-4C0B-A4A6-4051FF501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" y="730080"/>
            <a:ext cx="4053047" cy="5400000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4C9881-BB40-4A55-843E-41EADF141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4"/>
            <a:ext cx="5137476" cy="684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7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619369" y="552836"/>
            <a:ext cx="621987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Read the words in task 1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en-US" sz="2000" b="1" dirty="0"/>
              <a:t>cross out all the words </a:t>
            </a:r>
            <a:r>
              <a:rPr lang="hr-HR" sz="2000" b="1" dirty="0" err="1"/>
              <a:t>you</a:t>
            </a:r>
            <a:r>
              <a:rPr lang="hr-HR" sz="2000" b="1" dirty="0"/>
              <a:t> </a:t>
            </a:r>
            <a:r>
              <a:rPr lang="en-US" sz="2000" b="1" dirty="0"/>
              <a:t>see that are not connected with the family.</a:t>
            </a:r>
            <a:br>
              <a:rPr lang="hr-HR" sz="2000" i="1" dirty="0"/>
            </a:br>
            <a:r>
              <a:rPr lang="hr-HR" sz="2000" i="1" dirty="0"/>
              <a:t>Pročitaj riječi u prvom zadatku svog udžbenika i prekriži riječi koje nisu povezane s obitelji.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667" y="702537"/>
            <a:ext cx="5133975" cy="427672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B2558435-B6D5-4CCA-8577-01010618C34E}"/>
              </a:ext>
            </a:extLst>
          </p:cNvPr>
          <p:cNvSpPr txBox="1">
            <a:spLocks/>
          </p:cNvSpPr>
          <p:nvPr/>
        </p:nvSpPr>
        <p:spPr>
          <a:xfrm>
            <a:off x="523392" y="199938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unuka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D97C68EF-58FA-4742-AB78-A55A04C43412}"/>
              </a:ext>
            </a:extLst>
          </p:cNvPr>
          <p:cNvSpPr txBox="1">
            <a:spLocks/>
          </p:cNvSpPr>
          <p:nvPr/>
        </p:nvSpPr>
        <p:spPr>
          <a:xfrm>
            <a:off x="2195982" y="199938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nećakinja </a:t>
            </a:r>
          </a:p>
        </p:txBody>
      </p:sp>
      <p:sp>
        <p:nvSpPr>
          <p:cNvPr id="9" name="Rezervirano mjesto sadržaja 2">
            <a:extLst>
              <a:ext uri="{FF2B5EF4-FFF2-40B4-BE49-F238E27FC236}">
                <a16:creationId xmlns:a16="http://schemas.microsoft.com/office/drawing/2014/main" id="{482BA61A-C00C-4262-B315-2B6FB0A18F20}"/>
              </a:ext>
            </a:extLst>
          </p:cNvPr>
          <p:cNvSpPr txBox="1">
            <a:spLocks/>
          </p:cNvSpPr>
          <p:nvPr/>
        </p:nvSpPr>
        <p:spPr>
          <a:xfrm>
            <a:off x="3868572" y="199938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brat</a:t>
            </a:r>
          </a:p>
        </p:txBody>
      </p:sp>
      <p:sp>
        <p:nvSpPr>
          <p:cNvPr id="10" name="Rezervirano mjesto sadržaja 2">
            <a:extLst>
              <a:ext uri="{FF2B5EF4-FFF2-40B4-BE49-F238E27FC236}">
                <a16:creationId xmlns:a16="http://schemas.microsoft.com/office/drawing/2014/main" id="{64057BAE-21F9-421E-AC4B-0A7F5C9AD5A4}"/>
              </a:ext>
            </a:extLst>
          </p:cNvPr>
          <p:cNvSpPr txBox="1">
            <a:spLocks/>
          </p:cNvSpPr>
          <p:nvPr/>
        </p:nvSpPr>
        <p:spPr>
          <a:xfrm>
            <a:off x="381626" y="2586990"/>
            <a:ext cx="1831188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ujna, strina, teta </a:t>
            </a:r>
          </a:p>
        </p:txBody>
      </p:sp>
      <p:sp>
        <p:nvSpPr>
          <p:cNvPr id="11" name="Rezervirano mjesto sadržaja 2">
            <a:extLst>
              <a:ext uri="{FF2B5EF4-FFF2-40B4-BE49-F238E27FC236}">
                <a16:creationId xmlns:a16="http://schemas.microsoft.com/office/drawing/2014/main" id="{A9A8FDBF-34B4-4715-9316-9BA4495AEA60}"/>
              </a:ext>
            </a:extLst>
          </p:cNvPr>
          <p:cNvSpPr txBox="1">
            <a:spLocks/>
          </p:cNvSpPr>
          <p:nvPr/>
        </p:nvSpPr>
        <p:spPr>
          <a:xfrm>
            <a:off x="2220775" y="2550568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princ </a:t>
            </a:r>
          </a:p>
        </p:txBody>
      </p:sp>
      <p:pic>
        <p:nvPicPr>
          <p:cNvPr id="12" name="Picture 2" descr="Vidi izvornu sliku">
            <a:extLst>
              <a:ext uri="{FF2B5EF4-FFF2-40B4-BE49-F238E27FC236}">
                <a16:creationId xmlns:a16="http://schemas.microsoft.com/office/drawing/2014/main" id="{45AF627D-E0D9-47A3-A5B7-CB288DD28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4" y="3018349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zervirano mjesto sadržaja 2">
            <a:extLst>
              <a:ext uri="{FF2B5EF4-FFF2-40B4-BE49-F238E27FC236}">
                <a16:creationId xmlns:a16="http://schemas.microsoft.com/office/drawing/2014/main" id="{97E9F4C2-2E51-410F-B3D4-0B8BC06F39D5}"/>
              </a:ext>
            </a:extLst>
          </p:cNvPr>
          <p:cNvSpPr txBox="1">
            <a:spLocks/>
          </p:cNvSpPr>
          <p:nvPr/>
        </p:nvSpPr>
        <p:spPr>
          <a:xfrm>
            <a:off x="3636899" y="2568779"/>
            <a:ext cx="1871509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rođak, rođakinja</a:t>
            </a:r>
          </a:p>
        </p:txBody>
      </p:sp>
      <p:sp>
        <p:nvSpPr>
          <p:cNvPr id="14" name="Rezervirano mjesto sadržaja 2">
            <a:extLst>
              <a:ext uri="{FF2B5EF4-FFF2-40B4-BE49-F238E27FC236}">
                <a16:creationId xmlns:a16="http://schemas.microsoft.com/office/drawing/2014/main" id="{6512DFCA-0013-4AE5-97E3-E40B5A530893}"/>
              </a:ext>
            </a:extLst>
          </p:cNvPr>
          <p:cNvSpPr txBox="1">
            <a:spLocks/>
          </p:cNvSpPr>
          <p:nvPr/>
        </p:nvSpPr>
        <p:spPr>
          <a:xfrm>
            <a:off x="523392" y="3095807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baka</a:t>
            </a:r>
          </a:p>
        </p:txBody>
      </p:sp>
      <p:sp>
        <p:nvSpPr>
          <p:cNvPr id="15" name="Rezervirano mjesto sadržaja 2">
            <a:extLst>
              <a:ext uri="{FF2B5EF4-FFF2-40B4-BE49-F238E27FC236}">
                <a16:creationId xmlns:a16="http://schemas.microsoft.com/office/drawing/2014/main" id="{320BB69F-D401-4A25-BEAA-D190D64198D6}"/>
              </a:ext>
            </a:extLst>
          </p:cNvPr>
          <p:cNvSpPr txBox="1">
            <a:spLocks/>
          </p:cNvSpPr>
          <p:nvPr/>
        </p:nvSpPr>
        <p:spPr>
          <a:xfrm>
            <a:off x="2193850" y="3101732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pilot</a:t>
            </a:r>
          </a:p>
        </p:txBody>
      </p:sp>
      <p:pic>
        <p:nvPicPr>
          <p:cNvPr id="16" name="Picture 2" descr="Vidi izvornu sliku">
            <a:extLst>
              <a:ext uri="{FF2B5EF4-FFF2-40B4-BE49-F238E27FC236}">
                <a16:creationId xmlns:a16="http://schemas.microsoft.com/office/drawing/2014/main" id="{530C1D17-424A-4D5B-9A5E-F4A15BA3F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24" y="3550451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zervirano mjesto sadržaja 2">
            <a:extLst>
              <a:ext uri="{FF2B5EF4-FFF2-40B4-BE49-F238E27FC236}">
                <a16:creationId xmlns:a16="http://schemas.microsoft.com/office/drawing/2014/main" id="{7EF46D3F-CCF5-4BFF-869A-C837C51C0009}"/>
              </a:ext>
            </a:extLst>
          </p:cNvPr>
          <p:cNvSpPr txBox="1">
            <a:spLocks/>
          </p:cNvSpPr>
          <p:nvPr/>
        </p:nvSpPr>
        <p:spPr>
          <a:xfrm>
            <a:off x="3843779" y="30885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majmun</a:t>
            </a:r>
          </a:p>
        </p:txBody>
      </p:sp>
      <p:pic>
        <p:nvPicPr>
          <p:cNvPr id="18" name="Picture 2" descr="Vidi izvornu sliku">
            <a:extLst>
              <a:ext uri="{FF2B5EF4-FFF2-40B4-BE49-F238E27FC236}">
                <a16:creationId xmlns:a16="http://schemas.microsoft.com/office/drawing/2014/main" id="{FC603B63-04AD-41E3-94AE-8A6A0F23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06" y="3526719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zervirano mjesto sadržaja 2">
            <a:extLst>
              <a:ext uri="{FF2B5EF4-FFF2-40B4-BE49-F238E27FC236}">
                <a16:creationId xmlns:a16="http://schemas.microsoft.com/office/drawing/2014/main" id="{47C7A791-24F9-4324-BD40-31827FA7A434}"/>
              </a:ext>
            </a:extLst>
          </p:cNvPr>
          <p:cNvSpPr txBox="1">
            <a:spLocks/>
          </p:cNvSpPr>
          <p:nvPr/>
        </p:nvSpPr>
        <p:spPr>
          <a:xfrm>
            <a:off x="608520" y="355045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supruga</a:t>
            </a:r>
          </a:p>
        </p:txBody>
      </p:sp>
      <p:sp>
        <p:nvSpPr>
          <p:cNvPr id="24" name="Rezervirano mjesto sadržaja 2">
            <a:extLst>
              <a:ext uri="{FF2B5EF4-FFF2-40B4-BE49-F238E27FC236}">
                <a16:creationId xmlns:a16="http://schemas.microsoft.com/office/drawing/2014/main" id="{A5C4AC25-1C13-492E-B2F5-FCC4C1B486EE}"/>
              </a:ext>
            </a:extLst>
          </p:cNvPr>
          <p:cNvSpPr txBox="1">
            <a:spLocks/>
          </p:cNvSpPr>
          <p:nvPr/>
        </p:nvSpPr>
        <p:spPr>
          <a:xfrm>
            <a:off x="2206247" y="359004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žaba</a:t>
            </a:r>
          </a:p>
        </p:txBody>
      </p:sp>
      <p:pic>
        <p:nvPicPr>
          <p:cNvPr id="25" name="Picture 2" descr="Vidi izvornu sliku">
            <a:extLst>
              <a:ext uri="{FF2B5EF4-FFF2-40B4-BE49-F238E27FC236}">
                <a16:creationId xmlns:a16="http://schemas.microsoft.com/office/drawing/2014/main" id="{2DEBBD73-4777-4B1D-B9B7-6C52BAD1B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577" y="4064148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zervirano mjesto sadržaja 2">
            <a:extLst>
              <a:ext uri="{FF2B5EF4-FFF2-40B4-BE49-F238E27FC236}">
                <a16:creationId xmlns:a16="http://schemas.microsoft.com/office/drawing/2014/main" id="{9B202DFC-BB17-42A9-8DB8-CDC72FF79BF8}"/>
              </a:ext>
            </a:extLst>
          </p:cNvPr>
          <p:cNvSpPr txBox="1">
            <a:spLocks/>
          </p:cNvSpPr>
          <p:nvPr/>
        </p:nvSpPr>
        <p:spPr>
          <a:xfrm>
            <a:off x="3843778" y="362051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otac</a:t>
            </a:r>
          </a:p>
        </p:txBody>
      </p:sp>
      <p:sp>
        <p:nvSpPr>
          <p:cNvPr id="28" name="Rezervirano mjesto sadržaja 2">
            <a:extLst>
              <a:ext uri="{FF2B5EF4-FFF2-40B4-BE49-F238E27FC236}">
                <a16:creationId xmlns:a16="http://schemas.microsoft.com/office/drawing/2014/main" id="{47B9C7BD-7F36-4266-A95B-89C14257F0C4}"/>
              </a:ext>
            </a:extLst>
          </p:cNvPr>
          <p:cNvSpPr txBox="1">
            <a:spLocks/>
          </p:cNvSpPr>
          <p:nvPr/>
        </p:nvSpPr>
        <p:spPr>
          <a:xfrm>
            <a:off x="564279" y="4129773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sin</a:t>
            </a:r>
          </a:p>
        </p:txBody>
      </p:sp>
      <p:sp>
        <p:nvSpPr>
          <p:cNvPr id="29" name="Rezervirano mjesto sadržaja 2">
            <a:extLst>
              <a:ext uri="{FF2B5EF4-FFF2-40B4-BE49-F238E27FC236}">
                <a16:creationId xmlns:a16="http://schemas.microsoft.com/office/drawing/2014/main" id="{7A0D653A-17B7-4A12-9581-391C4ED2CEDF}"/>
              </a:ext>
            </a:extLst>
          </p:cNvPr>
          <p:cNvSpPr txBox="1">
            <a:spLocks/>
          </p:cNvSpPr>
          <p:nvPr/>
        </p:nvSpPr>
        <p:spPr>
          <a:xfrm>
            <a:off x="2231040" y="411536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hobotnica</a:t>
            </a:r>
          </a:p>
        </p:txBody>
      </p:sp>
      <p:pic>
        <p:nvPicPr>
          <p:cNvPr id="30" name="Picture 2" descr="Vidi izvornu sliku">
            <a:extLst>
              <a:ext uri="{FF2B5EF4-FFF2-40B4-BE49-F238E27FC236}">
                <a16:creationId xmlns:a16="http://schemas.microsoft.com/office/drawing/2014/main" id="{232F9B7E-3990-49BE-BC41-0BF4F1E2D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4571712"/>
            <a:ext cx="1042201" cy="13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zervirano mjesto sadržaja 2">
            <a:extLst>
              <a:ext uri="{FF2B5EF4-FFF2-40B4-BE49-F238E27FC236}">
                <a16:creationId xmlns:a16="http://schemas.microsoft.com/office/drawing/2014/main" id="{158D8D97-570B-4769-A7EE-DD130B627099}"/>
              </a:ext>
            </a:extLst>
          </p:cNvPr>
          <p:cNvSpPr txBox="1">
            <a:spLocks/>
          </p:cNvSpPr>
          <p:nvPr/>
        </p:nvSpPr>
        <p:spPr>
          <a:xfrm>
            <a:off x="3831382" y="411536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1800" i="1" dirty="0">
                <a:solidFill>
                  <a:srgbClr val="FF0000"/>
                </a:solidFill>
              </a:rPr>
              <a:t>očuh </a:t>
            </a:r>
          </a:p>
        </p:txBody>
      </p:sp>
      <p:sp>
        <p:nvSpPr>
          <p:cNvPr id="33" name="Rezervirano mjesto sadržaja 2">
            <a:extLst>
              <a:ext uri="{FF2B5EF4-FFF2-40B4-BE49-F238E27FC236}">
                <a16:creationId xmlns:a16="http://schemas.microsoft.com/office/drawing/2014/main" id="{F59866E1-ABAC-4ADB-859C-9C25DBF44F3C}"/>
              </a:ext>
            </a:extLst>
          </p:cNvPr>
          <p:cNvSpPr txBox="1">
            <a:spLocks/>
          </p:cNvSpPr>
          <p:nvPr/>
        </p:nvSpPr>
        <p:spPr>
          <a:xfrm>
            <a:off x="5629644" y="1916022"/>
            <a:ext cx="2436108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Možeš li se sjetiti još nekih riječi vezanih za obitelj?</a:t>
            </a:r>
          </a:p>
        </p:txBody>
      </p:sp>
      <p:sp>
        <p:nvSpPr>
          <p:cNvPr id="34" name="Rezervirano mjesto sadržaja 2">
            <a:extLst>
              <a:ext uri="{FF2B5EF4-FFF2-40B4-BE49-F238E27FC236}">
                <a16:creationId xmlns:a16="http://schemas.microsoft.com/office/drawing/2014/main" id="{D34BDDA0-BDBD-413E-A5D3-12C1153E2589}"/>
              </a:ext>
            </a:extLst>
          </p:cNvPr>
          <p:cNvSpPr txBox="1">
            <a:spLocks/>
          </p:cNvSpPr>
          <p:nvPr/>
        </p:nvSpPr>
        <p:spPr>
          <a:xfrm>
            <a:off x="5619368" y="3174592"/>
            <a:ext cx="2446384" cy="4567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Complete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table. Use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family</a:t>
            </a:r>
            <a:r>
              <a:rPr lang="hr-HR" sz="2000" b="1" dirty="0"/>
              <a:t> </a:t>
            </a:r>
            <a:r>
              <a:rPr lang="hr-HR" sz="2000" b="1" dirty="0" err="1"/>
              <a:t>words</a:t>
            </a:r>
            <a:r>
              <a:rPr lang="hr-HR" sz="2000" b="1" dirty="0"/>
              <a:t> </a:t>
            </a:r>
            <a:r>
              <a:rPr lang="hr-HR" sz="2000" b="1" dirty="0" err="1"/>
              <a:t>from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1.</a:t>
            </a:r>
            <a:br>
              <a:rPr lang="hr-HR" sz="2000" i="1" dirty="0"/>
            </a:br>
            <a:r>
              <a:rPr lang="hr-HR" sz="2000" i="1" dirty="0"/>
              <a:t>Neke od ovih riječi su muškog, neke ženskog roda, a neke neutralne (koristimo ih i za muški i za ženski rod. Rasporedi ih u tablicu.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BFF5517-E6E0-47FA-83D4-022A12010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9039" y="1978325"/>
            <a:ext cx="3780294" cy="464804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5" name="Rezervirano mjesto sadržaja 2">
            <a:extLst>
              <a:ext uri="{FF2B5EF4-FFF2-40B4-BE49-F238E27FC236}">
                <a16:creationId xmlns:a16="http://schemas.microsoft.com/office/drawing/2014/main" id="{F75DEF22-BB42-4BE5-98DB-B5C9A7C7FB5F}"/>
              </a:ext>
            </a:extLst>
          </p:cNvPr>
          <p:cNvSpPr txBox="1">
            <a:spLocks/>
          </p:cNvSpPr>
          <p:nvPr/>
        </p:nvSpPr>
        <p:spPr>
          <a:xfrm>
            <a:off x="8450494" y="284089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father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36" name="Rezervirano mjesto sadržaja 2">
            <a:extLst>
              <a:ext uri="{FF2B5EF4-FFF2-40B4-BE49-F238E27FC236}">
                <a16:creationId xmlns:a16="http://schemas.microsoft.com/office/drawing/2014/main" id="{67926385-6861-4439-942E-F18EB3FFE76D}"/>
              </a:ext>
            </a:extLst>
          </p:cNvPr>
          <p:cNvSpPr txBox="1">
            <a:spLocks/>
          </p:cNvSpPr>
          <p:nvPr/>
        </p:nvSpPr>
        <p:spPr>
          <a:xfrm>
            <a:off x="9998150" y="3210930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grandmother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37" name="Rezervirano mjesto sadržaja 2">
            <a:extLst>
              <a:ext uri="{FF2B5EF4-FFF2-40B4-BE49-F238E27FC236}">
                <a16:creationId xmlns:a16="http://schemas.microsoft.com/office/drawing/2014/main" id="{F11B2D6C-C92A-427D-A79F-CE1707A1992D}"/>
              </a:ext>
            </a:extLst>
          </p:cNvPr>
          <p:cNvSpPr txBox="1">
            <a:spLocks/>
          </p:cNvSpPr>
          <p:nvPr/>
        </p:nvSpPr>
        <p:spPr>
          <a:xfrm>
            <a:off x="8427350" y="355045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son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38" name="Rezervirano mjesto sadržaja 2">
            <a:extLst>
              <a:ext uri="{FF2B5EF4-FFF2-40B4-BE49-F238E27FC236}">
                <a16:creationId xmlns:a16="http://schemas.microsoft.com/office/drawing/2014/main" id="{CF28A5AB-BF3F-49E1-A418-98486AC52EB4}"/>
              </a:ext>
            </a:extLst>
          </p:cNvPr>
          <p:cNvSpPr txBox="1">
            <a:spLocks/>
          </p:cNvSpPr>
          <p:nvPr/>
        </p:nvSpPr>
        <p:spPr>
          <a:xfrm>
            <a:off x="9985753" y="3955071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aunt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39" name="Rezervirano mjesto sadržaja 2">
            <a:extLst>
              <a:ext uri="{FF2B5EF4-FFF2-40B4-BE49-F238E27FC236}">
                <a16:creationId xmlns:a16="http://schemas.microsoft.com/office/drawing/2014/main" id="{FE38DE0A-1D3C-4D5B-82F9-0545570435DC}"/>
              </a:ext>
            </a:extLst>
          </p:cNvPr>
          <p:cNvSpPr txBox="1">
            <a:spLocks/>
          </p:cNvSpPr>
          <p:nvPr/>
        </p:nvSpPr>
        <p:spPr>
          <a:xfrm>
            <a:off x="8179039" y="4291075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brother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0" name="Rezervirano mjesto sadržaja 2">
            <a:extLst>
              <a:ext uri="{FF2B5EF4-FFF2-40B4-BE49-F238E27FC236}">
                <a16:creationId xmlns:a16="http://schemas.microsoft.com/office/drawing/2014/main" id="{BDB65EF7-A28A-4415-9E0C-305D9664457D}"/>
              </a:ext>
            </a:extLst>
          </p:cNvPr>
          <p:cNvSpPr txBox="1">
            <a:spLocks/>
          </p:cNvSpPr>
          <p:nvPr/>
        </p:nvSpPr>
        <p:spPr>
          <a:xfrm>
            <a:off x="9998150" y="4661106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wife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1" name="Rezervirano mjesto sadržaja 2">
            <a:extLst>
              <a:ext uri="{FF2B5EF4-FFF2-40B4-BE49-F238E27FC236}">
                <a16:creationId xmlns:a16="http://schemas.microsoft.com/office/drawing/2014/main" id="{68BBDDB1-E87A-4607-8D74-67EEF58736B6}"/>
              </a:ext>
            </a:extLst>
          </p:cNvPr>
          <p:cNvSpPr txBox="1">
            <a:spLocks/>
          </p:cNvSpPr>
          <p:nvPr/>
        </p:nvSpPr>
        <p:spPr>
          <a:xfrm>
            <a:off x="8177680" y="5029349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cousin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2" name="Rezervirano mjesto sadržaja 2">
            <a:extLst>
              <a:ext uri="{FF2B5EF4-FFF2-40B4-BE49-F238E27FC236}">
                <a16:creationId xmlns:a16="http://schemas.microsoft.com/office/drawing/2014/main" id="{02E2CA67-9947-426A-BB73-78B67A7BBB45}"/>
              </a:ext>
            </a:extLst>
          </p:cNvPr>
          <p:cNvSpPr txBox="1">
            <a:spLocks/>
          </p:cNvSpPr>
          <p:nvPr/>
        </p:nvSpPr>
        <p:spPr>
          <a:xfrm>
            <a:off x="9975006" y="5420452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niece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3" name="Rezervirano mjesto sadržaja 2">
            <a:extLst>
              <a:ext uri="{FF2B5EF4-FFF2-40B4-BE49-F238E27FC236}">
                <a16:creationId xmlns:a16="http://schemas.microsoft.com/office/drawing/2014/main" id="{D8D32866-4A65-4EB4-AC98-D7C5F4A58F61}"/>
              </a:ext>
            </a:extLst>
          </p:cNvPr>
          <p:cNvSpPr txBox="1">
            <a:spLocks/>
          </p:cNvSpPr>
          <p:nvPr/>
        </p:nvSpPr>
        <p:spPr>
          <a:xfrm>
            <a:off x="8220586" y="5787888"/>
            <a:ext cx="1961183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stepfather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4" name="Rezervirano mjesto sadržaja 2">
            <a:extLst>
              <a:ext uri="{FF2B5EF4-FFF2-40B4-BE49-F238E27FC236}">
                <a16:creationId xmlns:a16="http://schemas.microsoft.com/office/drawing/2014/main" id="{A575464E-3413-4F2D-9C21-42BDB201959C}"/>
              </a:ext>
            </a:extLst>
          </p:cNvPr>
          <p:cNvSpPr txBox="1">
            <a:spLocks/>
          </p:cNvSpPr>
          <p:nvPr/>
        </p:nvSpPr>
        <p:spPr>
          <a:xfrm>
            <a:off x="9929112" y="6155324"/>
            <a:ext cx="2099257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granddaughter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7" grpId="0" build="p"/>
      <p:bldP spid="8" grpId="0" build="p"/>
      <p:bldP spid="9" grpId="0" build="p"/>
      <p:bldP spid="10" grpId="0" build="p"/>
      <p:bldP spid="11" grpId="0" build="p"/>
      <p:bldP spid="13" grpId="0" build="p"/>
      <p:bldP spid="14" grpId="0" build="p"/>
      <p:bldP spid="15" grpId="0" build="p"/>
      <p:bldP spid="17" grpId="0" build="p"/>
      <p:bldP spid="23" grpId="0" build="p"/>
      <p:bldP spid="24" grpId="0" build="p"/>
      <p:bldP spid="27" grpId="0" build="p"/>
      <p:bldP spid="28" grpId="0" build="p"/>
      <p:bldP spid="29" grpId="0" build="p"/>
      <p:bldP spid="32" grpId="0" build="p"/>
      <p:bldP spid="33" grpId="0"/>
      <p:bldP spid="34" grpId="0"/>
      <p:bldP spid="35" grpId="0" build="p"/>
      <p:bldP spid="36" grpId="0" build="p"/>
      <p:bldP spid="37" grpId="0" build="p"/>
      <p:bldP spid="38" grpId="0" build="p"/>
      <p:bldP spid="39" grpId="0" build="p"/>
      <p:bldP spid="40" grpId="0" build="p"/>
      <p:bldP spid="41" grpId="0" build="p"/>
      <p:bldP spid="42" grpId="0" build="p"/>
      <p:bldP spid="43" grpId="0" build="p"/>
      <p:bldP spid="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5205AE0-709D-468D-A1FD-396ACBC4C05B}"/>
              </a:ext>
            </a:extLst>
          </p:cNvPr>
          <p:cNvSpPr txBox="1">
            <a:spLocks/>
          </p:cNvSpPr>
          <p:nvPr/>
        </p:nvSpPr>
        <p:spPr>
          <a:xfrm>
            <a:off x="5145814" y="0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Sjećaš li se da te imamo i kraće oblike tih riječi: </a:t>
            </a:r>
            <a:r>
              <a:rPr lang="hr-HR" sz="2000" b="1" dirty="0" err="1"/>
              <a:t>mum</a:t>
            </a:r>
            <a:r>
              <a:rPr lang="hr-HR" sz="2000" b="1" dirty="0"/>
              <a:t>, </a:t>
            </a:r>
            <a:r>
              <a:rPr lang="hr-HR" sz="2000" b="1" dirty="0" err="1"/>
              <a:t>dad</a:t>
            </a:r>
            <a:r>
              <a:rPr lang="hr-HR" sz="2000" b="1" dirty="0"/>
              <a:t>, </a:t>
            </a:r>
            <a:r>
              <a:rPr lang="hr-HR" sz="2000" b="1" dirty="0" err="1"/>
              <a:t>granny</a:t>
            </a:r>
            <a:r>
              <a:rPr lang="hr-HR" sz="2000" b="1" dirty="0"/>
              <a:t>, </a:t>
            </a:r>
            <a:r>
              <a:rPr lang="hr-HR" sz="2000" b="1" dirty="0" err="1"/>
              <a:t>grandpa</a:t>
            </a:r>
            <a:endParaRPr lang="hr-HR" sz="2000" b="1" dirty="0"/>
          </a:p>
        </p:txBody>
      </p:sp>
      <p:sp>
        <p:nvSpPr>
          <p:cNvPr id="4" name="Rezervirano mjesto sadržaja 2">
            <a:extLst>
              <a:ext uri="{FF2B5EF4-FFF2-40B4-BE49-F238E27FC236}">
                <a16:creationId xmlns:a16="http://schemas.microsoft.com/office/drawing/2014/main" id="{16ACBE2F-022A-4BE9-BE60-FE4D27BAF59D}"/>
              </a:ext>
            </a:extLst>
          </p:cNvPr>
          <p:cNvSpPr txBox="1">
            <a:spLocks/>
          </p:cNvSpPr>
          <p:nvPr/>
        </p:nvSpPr>
        <p:spPr>
          <a:xfrm>
            <a:off x="5145814" y="1175680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i="1" dirty="0"/>
              <a:t>Kako bi uvježbao riječi, riješi aktivnost na sljedećoj poveznici:</a:t>
            </a:r>
            <a:br>
              <a:rPr lang="hr-HR" sz="2000" i="1" dirty="0"/>
            </a:br>
            <a:r>
              <a:rPr lang="hr-HR" sz="2000" dirty="0">
                <a:hlinkClick r:id="rId2"/>
              </a:rPr>
              <a:t>https://wordwall.net/embed/a3de8459df1c4bc1bab37fbc4c06dad6?themeId=44&amp;templateId=35</a:t>
            </a:r>
            <a:endParaRPr lang="hr-HR" sz="2000" dirty="0"/>
          </a:p>
          <a:p>
            <a:pPr marL="0" indent="0">
              <a:buNone/>
            </a:pPr>
            <a:endParaRPr lang="hr-HR" sz="2000" b="1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880ABB5-B97D-4E14-AC1C-4031E662E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45814" cy="6858000"/>
          </a:xfrm>
          <a:prstGeom prst="rect">
            <a:avLst/>
          </a:prstGeom>
        </p:spPr>
      </p:pic>
      <p:sp>
        <p:nvSpPr>
          <p:cNvPr id="6" name="Rezervirano mjesto sadržaja 2">
            <a:extLst>
              <a:ext uri="{FF2B5EF4-FFF2-40B4-BE49-F238E27FC236}">
                <a16:creationId xmlns:a16="http://schemas.microsoft.com/office/drawing/2014/main" id="{DE74ACC6-7585-4469-81CA-552D77C8CFFA}"/>
              </a:ext>
            </a:extLst>
          </p:cNvPr>
          <p:cNvSpPr txBox="1">
            <a:spLocks/>
          </p:cNvSpPr>
          <p:nvPr/>
        </p:nvSpPr>
        <p:spPr>
          <a:xfrm>
            <a:off x="5145814" y="2707300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exercise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24.</a:t>
            </a:r>
          </a:p>
        </p:txBody>
      </p:sp>
      <p:sp>
        <p:nvSpPr>
          <p:cNvPr id="7" name="Rezervirano mjesto sadržaja 2">
            <a:extLst>
              <a:ext uri="{FF2B5EF4-FFF2-40B4-BE49-F238E27FC236}">
                <a16:creationId xmlns:a16="http://schemas.microsoft.com/office/drawing/2014/main" id="{8B3B2F24-F59F-48DA-A71A-42C8EC8610A8}"/>
              </a:ext>
            </a:extLst>
          </p:cNvPr>
          <p:cNvSpPr txBox="1">
            <a:spLocks/>
          </p:cNvSpPr>
          <p:nvPr/>
        </p:nvSpPr>
        <p:spPr>
          <a:xfrm>
            <a:off x="5145814" y="3394030"/>
            <a:ext cx="6867116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There are 15 family words hiding in this word search. Find them.</a:t>
            </a:r>
            <a:r>
              <a:rPr lang="hr-HR" sz="2000" b="1" dirty="0"/>
              <a:t> </a:t>
            </a:r>
            <a:r>
              <a:rPr lang="en-US" sz="2000" b="1" dirty="0"/>
              <a:t>Write the remaining letters to complete </a:t>
            </a:r>
            <a:r>
              <a:rPr lang="en-US" sz="2000" b="1" dirty="0" err="1"/>
              <a:t>th</a:t>
            </a:r>
            <a:r>
              <a:rPr lang="hr-HR" sz="2000" b="1" dirty="0"/>
              <a:t>e </a:t>
            </a:r>
            <a:r>
              <a:rPr lang="hr-HR" sz="2000" b="1" dirty="0" err="1"/>
              <a:t>question</a:t>
            </a:r>
            <a:r>
              <a:rPr lang="hr-HR" sz="2000" b="1" dirty="0"/>
              <a:t>.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then</a:t>
            </a:r>
            <a:r>
              <a:rPr lang="hr-HR" sz="2000" b="1" dirty="0"/>
              <a:t> </a:t>
            </a:r>
            <a:r>
              <a:rPr lang="hr-HR" sz="2000" b="1" dirty="0" err="1"/>
              <a:t>answer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question</a:t>
            </a:r>
            <a:r>
              <a:rPr lang="en-US" sz="2000" b="1" dirty="0"/>
              <a:t>.</a:t>
            </a:r>
            <a:br>
              <a:rPr lang="hr-HR" sz="2000" i="1" dirty="0"/>
            </a:br>
            <a:r>
              <a:rPr lang="hr-HR" sz="2000" i="1" dirty="0"/>
              <a:t>U </a:t>
            </a:r>
            <a:r>
              <a:rPr lang="hr-HR" sz="2000" i="1" dirty="0" err="1"/>
              <a:t>osmosmjerci</a:t>
            </a:r>
            <a:r>
              <a:rPr lang="hr-HR" sz="2000" i="1" dirty="0"/>
              <a:t> pokušaj pronaći 15 riječi vezanih za obitelj, a potom od preostalih slova složi pitanje i odgovori na to postavljeno pitanje. </a:t>
            </a:r>
          </a:p>
        </p:txBody>
      </p:sp>
      <p:sp>
        <p:nvSpPr>
          <p:cNvPr id="8" name="Rezervirano mjesto sadržaja 2">
            <a:extLst>
              <a:ext uri="{FF2B5EF4-FFF2-40B4-BE49-F238E27FC236}">
                <a16:creationId xmlns:a16="http://schemas.microsoft.com/office/drawing/2014/main" id="{87650154-CAB6-41A7-B32D-4FC1B31608E0}"/>
              </a:ext>
            </a:extLst>
          </p:cNvPr>
          <p:cNvSpPr txBox="1">
            <a:spLocks/>
          </p:cNvSpPr>
          <p:nvPr/>
        </p:nvSpPr>
        <p:spPr>
          <a:xfrm>
            <a:off x="5145814" y="5519737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family</a:t>
            </a:r>
            <a:r>
              <a:rPr lang="hr-HR" sz="2000" b="1" dirty="0"/>
              <a:t> </a:t>
            </a:r>
            <a:r>
              <a:rPr lang="hr-HR" sz="2000" b="1" dirty="0" err="1"/>
              <a:t>name</a:t>
            </a:r>
            <a:r>
              <a:rPr lang="hr-HR" sz="2000" b="1" dirty="0"/>
              <a:t> = </a:t>
            </a:r>
            <a:r>
              <a:rPr lang="hr-HR" sz="2000" b="1" dirty="0" err="1"/>
              <a:t>surname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96130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build="p"/>
      <p:bldP spid="7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3893"/>
            <a:ext cx="5124965" cy="6830214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/>
              <a:t>Open </a:t>
            </a:r>
            <a:r>
              <a:rPr lang="hr-HR" sz="2000" b="1" dirty="0" err="1"/>
              <a:t>your</a:t>
            </a:r>
            <a:r>
              <a:rPr lang="hr-HR" sz="2000" b="1" dirty="0"/>
              <a:t> </a:t>
            </a:r>
            <a:r>
              <a:rPr lang="hr-HR" sz="2000" b="1" dirty="0" err="1"/>
              <a:t>books</a:t>
            </a:r>
            <a:r>
              <a:rPr lang="hr-HR" sz="2000" b="1" dirty="0"/>
              <a:t>, </a:t>
            </a:r>
            <a:r>
              <a:rPr lang="hr-HR" sz="2000" b="1" dirty="0" err="1"/>
              <a:t>page</a:t>
            </a:r>
            <a:r>
              <a:rPr lang="hr-HR" sz="2000" b="1" dirty="0"/>
              <a:t> 29.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886700" y="1280160"/>
            <a:ext cx="3952545" cy="5219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L</a:t>
            </a:r>
            <a:r>
              <a:rPr lang="en-US" sz="2000" b="1" dirty="0" err="1"/>
              <a:t>ook</a:t>
            </a:r>
            <a:r>
              <a:rPr lang="en-US" sz="2000" b="1" dirty="0"/>
              <a:t> at the picture of Mike's family. </a:t>
            </a:r>
            <a:r>
              <a:rPr lang="hr-HR" sz="2000" i="1" dirty="0"/>
              <a:t>Pogledaj sliku </a:t>
            </a:r>
            <a:r>
              <a:rPr lang="hr-HR" sz="2000" i="1" dirty="0" err="1"/>
              <a:t>Mikeove</a:t>
            </a:r>
            <a:r>
              <a:rPr lang="hr-HR" sz="2000" i="1" dirty="0"/>
              <a:t> obitelji.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How many members are there in Mike's family?</a:t>
            </a:r>
            <a:br>
              <a:rPr lang="hr-HR" sz="2000" b="1" dirty="0"/>
            </a:br>
            <a:r>
              <a:rPr lang="hr-HR" sz="2000" i="1" dirty="0"/>
              <a:t>Koliko njegova obitelj ima članova?</a:t>
            </a: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Where are they in this picture?</a:t>
            </a:r>
            <a:r>
              <a:rPr lang="hr-HR" sz="2000" b="1" dirty="0"/>
              <a:t> </a:t>
            </a:r>
            <a:br>
              <a:rPr lang="hr-HR" sz="2000" b="1" dirty="0"/>
            </a:br>
            <a:r>
              <a:rPr lang="hr-HR" sz="2000" i="1" dirty="0"/>
              <a:t>Gdje se oni nalaze na ovoj slici?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What are they doing?</a:t>
            </a:r>
            <a:br>
              <a:rPr lang="hr-HR" sz="2000" b="1" dirty="0"/>
            </a:br>
            <a:r>
              <a:rPr lang="hr-HR" sz="2000" i="1" dirty="0"/>
              <a:t>Što rade?</a:t>
            </a:r>
            <a:endParaRPr lang="en-US" sz="2000" i="1" dirty="0"/>
          </a:p>
          <a:p>
            <a:pPr marL="0" indent="0">
              <a:buNone/>
            </a:pPr>
            <a:r>
              <a:rPr lang="en-US" sz="2000" b="1" dirty="0"/>
              <a:t>Are they having a good time?</a:t>
            </a:r>
            <a:br>
              <a:rPr lang="hr-HR" sz="2000" i="1" dirty="0"/>
            </a:br>
            <a:r>
              <a:rPr lang="hr-HR" sz="2000" i="1" dirty="0"/>
              <a:t>Zabavljaju li se?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55" y="1280160"/>
            <a:ext cx="7276014" cy="52195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33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0"/>
            <a:ext cx="5124965" cy="6858000"/>
          </a:xfrm>
          <a:prstGeom prst="rect">
            <a:avLst/>
          </a:prstGeom>
        </p:spPr>
      </p:pic>
      <p:sp>
        <p:nvSpPr>
          <p:cNvPr id="21" name="Rezervirano mjesto sadržaja 2">
            <a:extLst>
              <a:ext uri="{FF2B5EF4-FFF2-40B4-BE49-F238E27FC236}">
                <a16:creationId xmlns:a16="http://schemas.microsoft.com/office/drawing/2014/main" id="{A32EC405-2BC3-4DC4-BD9F-FCC40BDD1ABB}"/>
              </a:ext>
            </a:extLst>
          </p:cNvPr>
          <p:cNvSpPr txBox="1">
            <a:spLocks/>
          </p:cNvSpPr>
          <p:nvPr/>
        </p:nvSpPr>
        <p:spPr>
          <a:xfrm>
            <a:off x="5273037" y="104289"/>
            <a:ext cx="6019800" cy="521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hr-HR" sz="2000" b="1" dirty="0" err="1"/>
              <a:t>Go</a:t>
            </a:r>
            <a:r>
              <a:rPr lang="hr-HR" sz="2000" b="1" dirty="0"/>
              <a:t> </a:t>
            </a:r>
            <a:r>
              <a:rPr lang="hr-HR" sz="2000" b="1" dirty="0" err="1"/>
              <a:t>back</a:t>
            </a:r>
            <a:r>
              <a:rPr lang="hr-HR" sz="2000" b="1" dirty="0"/>
              <a:t> to </a:t>
            </a:r>
            <a:r>
              <a:rPr lang="hr-HR" sz="2000" b="1" dirty="0" err="1"/>
              <a:t>page</a:t>
            </a:r>
            <a:r>
              <a:rPr lang="hr-HR" sz="2000" b="1" dirty="0"/>
              <a:t> 28.</a:t>
            </a:r>
          </a:p>
        </p:txBody>
      </p:sp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992027" y="2130195"/>
            <a:ext cx="3887830" cy="306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/>
              <a:t>R</a:t>
            </a:r>
            <a:r>
              <a:rPr lang="en-US" sz="2000" b="1" dirty="0" err="1"/>
              <a:t>ead</a:t>
            </a:r>
            <a:r>
              <a:rPr lang="en-US" sz="2000" b="1" dirty="0"/>
              <a:t> the text about Mike's family and figure out who is who in Mike’s family.</a:t>
            </a:r>
            <a:br>
              <a:rPr lang="hr-HR" sz="2000" i="1" dirty="0"/>
            </a:br>
            <a:r>
              <a:rPr lang="hr-HR" sz="2000" i="1" dirty="0"/>
              <a:t>Pročitaj tekst u trećem zadatku i probaj odgonetnuti o kome je svaki od odlomaka. </a:t>
            </a:r>
            <a:br>
              <a:rPr lang="hr-HR" sz="2000" i="1" dirty="0"/>
            </a:br>
            <a:r>
              <a:rPr lang="hr-HR" sz="2000" i="1" dirty="0"/>
              <a:t>Ako ti neka od riječi nije jasna možeš pogledati rječnik na kraju svog udžbenika.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159992"/>
            <a:ext cx="7539093" cy="6538015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5" name="Rezervirano mjesto sadržaja 2">
            <a:extLst>
              <a:ext uri="{FF2B5EF4-FFF2-40B4-BE49-F238E27FC236}">
                <a16:creationId xmlns:a16="http://schemas.microsoft.com/office/drawing/2014/main" id="{C5877F83-82A0-4F6C-81D6-C306B2EE973F}"/>
              </a:ext>
            </a:extLst>
          </p:cNvPr>
          <p:cNvSpPr txBox="1">
            <a:spLocks/>
          </p:cNvSpPr>
          <p:nvPr/>
        </p:nvSpPr>
        <p:spPr>
          <a:xfrm>
            <a:off x="1501054" y="21093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mother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6" name="Rezervirano mjesto sadržaja 2">
            <a:extLst>
              <a:ext uri="{FF2B5EF4-FFF2-40B4-BE49-F238E27FC236}">
                <a16:creationId xmlns:a16="http://schemas.microsoft.com/office/drawing/2014/main" id="{EB773F05-8BCB-46E6-A51A-A6DCFFB27D38}"/>
              </a:ext>
            </a:extLst>
          </p:cNvPr>
          <p:cNvSpPr txBox="1">
            <a:spLocks/>
          </p:cNvSpPr>
          <p:nvPr/>
        </p:nvSpPr>
        <p:spPr>
          <a:xfrm>
            <a:off x="1398184" y="234602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father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7" name="Rezervirano mjesto sadržaja 2">
            <a:extLst>
              <a:ext uri="{FF2B5EF4-FFF2-40B4-BE49-F238E27FC236}">
                <a16:creationId xmlns:a16="http://schemas.microsoft.com/office/drawing/2014/main" id="{3C8C5B44-0F53-4070-8655-5EB7251BF0B4}"/>
              </a:ext>
            </a:extLst>
          </p:cNvPr>
          <p:cNvSpPr txBox="1">
            <a:spLocks/>
          </p:cNvSpPr>
          <p:nvPr/>
        </p:nvSpPr>
        <p:spPr>
          <a:xfrm>
            <a:off x="4944670" y="2223679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sister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8" name="Rezervirano mjesto sadržaja 2">
            <a:extLst>
              <a:ext uri="{FF2B5EF4-FFF2-40B4-BE49-F238E27FC236}">
                <a16:creationId xmlns:a16="http://schemas.microsoft.com/office/drawing/2014/main" id="{6C15B1BC-3850-41A4-909D-1C209C5134B5}"/>
              </a:ext>
            </a:extLst>
          </p:cNvPr>
          <p:cNvSpPr txBox="1">
            <a:spLocks/>
          </p:cNvSpPr>
          <p:nvPr/>
        </p:nvSpPr>
        <p:spPr>
          <a:xfrm>
            <a:off x="4944670" y="247176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brother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49" name="Rezervirano mjesto sadržaja 2">
            <a:extLst>
              <a:ext uri="{FF2B5EF4-FFF2-40B4-BE49-F238E27FC236}">
                <a16:creationId xmlns:a16="http://schemas.microsoft.com/office/drawing/2014/main" id="{04855382-B3C9-421E-B00B-788E5016B90A}"/>
              </a:ext>
            </a:extLst>
          </p:cNvPr>
          <p:cNvSpPr txBox="1">
            <a:spLocks/>
          </p:cNvSpPr>
          <p:nvPr/>
        </p:nvSpPr>
        <p:spPr>
          <a:xfrm>
            <a:off x="727226" y="585088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000" i="1" dirty="0" err="1">
                <a:solidFill>
                  <a:srgbClr val="FF0000"/>
                </a:solidFill>
              </a:rPr>
              <a:t>grandpa</a:t>
            </a:r>
            <a:endParaRPr lang="hr-HR" sz="2000" i="1" dirty="0">
              <a:solidFill>
                <a:srgbClr val="FF0000"/>
              </a:solidFill>
            </a:endParaRPr>
          </a:p>
        </p:txBody>
      </p:sp>
      <p:sp>
        <p:nvSpPr>
          <p:cNvPr id="50" name="Rezervirano mjesto sadržaja 2">
            <a:extLst>
              <a:ext uri="{FF2B5EF4-FFF2-40B4-BE49-F238E27FC236}">
                <a16:creationId xmlns:a16="http://schemas.microsoft.com/office/drawing/2014/main" id="{3EC9E6BA-A9C9-4783-9C31-CA3A740F4123}"/>
              </a:ext>
            </a:extLst>
          </p:cNvPr>
          <p:cNvSpPr txBox="1">
            <a:spLocks/>
          </p:cNvSpPr>
          <p:nvPr/>
        </p:nvSpPr>
        <p:spPr>
          <a:xfrm>
            <a:off x="2621194" y="598015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uncle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51" name="Rezervirano mjesto sadržaja 2">
            <a:extLst>
              <a:ext uri="{FF2B5EF4-FFF2-40B4-BE49-F238E27FC236}">
                <a16:creationId xmlns:a16="http://schemas.microsoft.com/office/drawing/2014/main" id="{882A4A7D-62A3-4992-9696-A53EEBC09E87}"/>
              </a:ext>
            </a:extLst>
          </p:cNvPr>
          <p:cNvSpPr txBox="1">
            <a:spLocks/>
          </p:cNvSpPr>
          <p:nvPr/>
        </p:nvSpPr>
        <p:spPr>
          <a:xfrm>
            <a:off x="995262" y="622873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aunt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52" name="Rezervirano mjesto sadržaja 2">
            <a:extLst>
              <a:ext uri="{FF2B5EF4-FFF2-40B4-BE49-F238E27FC236}">
                <a16:creationId xmlns:a16="http://schemas.microsoft.com/office/drawing/2014/main" id="{0C516212-5FC7-48A1-9902-9ADA38DEF6E2}"/>
              </a:ext>
            </a:extLst>
          </p:cNvPr>
          <p:cNvSpPr txBox="1">
            <a:spLocks/>
          </p:cNvSpPr>
          <p:nvPr/>
        </p:nvSpPr>
        <p:spPr>
          <a:xfrm>
            <a:off x="4995693" y="5239920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cousin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53" name="Rezervirano mjesto sadržaja 2">
            <a:extLst>
              <a:ext uri="{FF2B5EF4-FFF2-40B4-BE49-F238E27FC236}">
                <a16:creationId xmlns:a16="http://schemas.microsoft.com/office/drawing/2014/main" id="{75310157-20F6-4612-9023-491317D3B1F4}"/>
              </a:ext>
            </a:extLst>
          </p:cNvPr>
          <p:cNvSpPr txBox="1">
            <a:spLocks/>
          </p:cNvSpPr>
          <p:nvPr/>
        </p:nvSpPr>
        <p:spPr>
          <a:xfrm>
            <a:off x="4904253" y="5499431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cousin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54" name="Rezervirano mjesto sadržaja 2">
            <a:extLst>
              <a:ext uri="{FF2B5EF4-FFF2-40B4-BE49-F238E27FC236}">
                <a16:creationId xmlns:a16="http://schemas.microsoft.com/office/drawing/2014/main" id="{B50A0EAB-BE52-4543-AA02-8B67A18BCB67}"/>
              </a:ext>
            </a:extLst>
          </p:cNvPr>
          <p:cNvSpPr txBox="1">
            <a:spLocks/>
          </p:cNvSpPr>
          <p:nvPr/>
        </p:nvSpPr>
        <p:spPr>
          <a:xfrm>
            <a:off x="5036551" y="5758443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grandma</a:t>
            </a:r>
            <a:endParaRPr lang="hr-HR" sz="2400" i="1" dirty="0">
              <a:solidFill>
                <a:srgbClr val="FF0000"/>
              </a:solidFill>
            </a:endParaRPr>
          </a:p>
        </p:txBody>
      </p:sp>
      <p:sp>
        <p:nvSpPr>
          <p:cNvPr id="55" name="Rezervirano mjesto sadržaja 2">
            <a:extLst>
              <a:ext uri="{FF2B5EF4-FFF2-40B4-BE49-F238E27FC236}">
                <a16:creationId xmlns:a16="http://schemas.microsoft.com/office/drawing/2014/main" id="{F516CD17-CC16-4715-83FB-163A5C0FAF4A}"/>
              </a:ext>
            </a:extLst>
          </p:cNvPr>
          <p:cNvSpPr txBox="1">
            <a:spLocks/>
          </p:cNvSpPr>
          <p:nvPr/>
        </p:nvSpPr>
        <p:spPr>
          <a:xfrm>
            <a:off x="5168849" y="5992585"/>
            <a:ext cx="1547656" cy="5876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hr-HR" sz="2400" i="1" dirty="0" err="1">
                <a:solidFill>
                  <a:srgbClr val="FF0000"/>
                </a:solidFill>
              </a:rPr>
              <a:t>cousin</a:t>
            </a:r>
            <a:endParaRPr lang="hr-HR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/>
      <p:bldP spid="45" grpId="0" build="p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53" grpId="0" build="p"/>
      <p:bldP spid="54" grpId="0" build="p"/>
      <p:bldP spid="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3893"/>
            <a:ext cx="5124965" cy="683021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7818037" y="171450"/>
            <a:ext cx="4101218" cy="6572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Read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text</a:t>
            </a:r>
            <a:r>
              <a:rPr lang="hr-HR" sz="2000" b="1" dirty="0"/>
              <a:t> </a:t>
            </a:r>
            <a:r>
              <a:rPr lang="hr-HR" sz="2000" b="1" dirty="0" err="1"/>
              <a:t>once</a:t>
            </a:r>
            <a:r>
              <a:rPr lang="hr-HR" sz="2000" b="1" dirty="0"/>
              <a:t> </a:t>
            </a:r>
            <a:r>
              <a:rPr lang="hr-HR" sz="2000" b="1" dirty="0" err="1"/>
              <a:t>again</a:t>
            </a:r>
            <a:r>
              <a:rPr lang="hr-HR" sz="2000" b="1" dirty="0"/>
              <a:t> </a:t>
            </a:r>
            <a:r>
              <a:rPr lang="hr-HR" sz="2000" b="1" dirty="0" err="1"/>
              <a:t>and</a:t>
            </a:r>
            <a:r>
              <a:rPr lang="hr-HR" sz="2000" b="1" dirty="0"/>
              <a:t> </a:t>
            </a:r>
            <a:r>
              <a:rPr lang="hr-HR" sz="2000" b="1" dirty="0" err="1"/>
              <a:t>write</a:t>
            </a:r>
            <a:r>
              <a:rPr lang="hr-HR" sz="2000" b="1" dirty="0"/>
              <a:t> </a:t>
            </a:r>
            <a:r>
              <a:rPr lang="hr-HR" sz="2000" b="1" dirty="0" err="1"/>
              <a:t>who</a:t>
            </a:r>
            <a:r>
              <a:rPr lang="hr-HR" sz="2000" b="1" dirty="0"/>
              <a:t> </a:t>
            </a:r>
            <a:r>
              <a:rPr lang="hr-HR" sz="2000" b="1" dirty="0" err="1"/>
              <a:t>is</a:t>
            </a:r>
            <a:r>
              <a:rPr lang="hr-HR" sz="2000" b="1" dirty="0"/>
              <a:t> </a:t>
            </a:r>
            <a:r>
              <a:rPr lang="hr-HR" sz="2000" b="1" dirty="0" err="1"/>
              <a:t>who</a:t>
            </a:r>
            <a:r>
              <a:rPr lang="en-US" sz="2000" b="1" dirty="0"/>
              <a:t>. </a:t>
            </a:r>
            <a:br>
              <a:rPr lang="hr-HR" sz="2000" b="1" dirty="0"/>
            </a:br>
            <a:r>
              <a:rPr lang="hr-HR" sz="2000" i="1" dirty="0"/>
              <a:t>Pročitaj tekst još jednom i s obzirom na opis, napiši tko je na slici tko.</a:t>
            </a:r>
          </a:p>
          <a:p>
            <a:pPr marL="0" indent="0">
              <a:buNone/>
            </a:pPr>
            <a:r>
              <a:rPr lang="hr-HR" sz="2000" i="1" dirty="0"/>
              <a:t>1 – MIKE</a:t>
            </a:r>
          </a:p>
          <a:p>
            <a:pPr marL="0" indent="0">
              <a:buNone/>
            </a:pPr>
            <a:r>
              <a:rPr lang="hr-HR" sz="2000" i="1" dirty="0"/>
              <a:t>2 – </a:t>
            </a:r>
            <a:r>
              <a:rPr lang="hr-HR" sz="2000" i="1" dirty="0" err="1"/>
              <a:t>Ed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grandpa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3 – </a:t>
            </a:r>
            <a:r>
              <a:rPr lang="hr-HR" sz="2000" i="1" dirty="0" err="1"/>
              <a:t>Liz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grandma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4 – Harry,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uncle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5 – </a:t>
            </a:r>
            <a:r>
              <a:rPr lang="hr-HR" sz="2000" i="1" dirty="0" err="1"/>
              <a:t>Melissa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mum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6 – George,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dad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7 – Robert,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cousin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8 – </a:t>
            </a:r>
            <a:r>
              <a:rPr lang="hr-HR" sz="2000" i="1" dirty="0" err="1"/>
              <a:t>Jim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cousin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9 – </a:t>
            </a:r>
            <a:r>
              <a:rPr lang="hr-HR" sz="2000" i="1" dirty="0" err="1"/>
              <a:t>Ted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brother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10 – Linda,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aunt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11 – </a:t>
            </a:r>
            <a:r>
              <a:rPr lang="hr-HR" sz="2000" i="1" dirty="0" err="1"/>
              <a:t>Amy</a:t>
            </a:r>
            <a:r>
              <a:rPr lang="hr-HR" sz="2000" i="1" dirty="0"/>
              <a:t>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cousin</a:t>
            </a:r>
            <a:endParaRPr lang="hr-HR" sz="2000" i="1" dirty="0"/>
          </a:p>
          <a:p>
            <a:pPr marL="0" indent="0">
              <a:buNone/>
            </a:pPr>
            <a:r>
              <a:rPr lang="hr-HR" sz="2000" i="1" dirty="0"/>
              <a:t>12 – Alice, </a:t>
            </a:r>
            <a:r>
              <a:rPr lang="hr-HR" sz="2000" i="1" dirty="0" err="1"/>
              <a:t>Mike’s</a:t>
            </a:r>
            <a:r>
              <a:rPr lang="hr-HR" sz="2000" i="1" dirty="0"/>
              <a:t> </a:t>
            </a:r>
            <a:r>
              <a:rPr lang="hr-HR" sz="2000" i="1" dirty="0" err="1"/>
              <a:t>sister</a:t>
            </a: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45" y="948690"/>
            <a:ext cx="7276014" cy="5219586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62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2478E362-1B9A-4EA3-AB49-D906EB951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" y="13893"/>
            <a:ext cx="5124965" cy="6830214"/>
          </a:xfrm>
          <a:prstGeom prst="rect">
            <a:avLst/>
          </a:prstGeom>
        </p:spPr>
      </p:pic>
      <p:sp>
        <p:nvSpPr>
          <p:cNvPr id="22" name="Rezervirano mjesto sadržaja 2">
            <a:extLst>
              <a:ext uri="{FF2B5EF4-FFF2-40B4-BE49-F238E27FC236}">
                <a16:creationId xmlns:a16="http://schemas.microsoft.com/office/drawing/2014/main" id="{151D65D3-4850-4915-8A0C-0D6759583DE2}"/>
              </a:ext>
            </a:extLst>
          </p:cNvPr>
          <p:cNvSpPr txBox="1">
            <a:spLocks/>
          </p:cNvSpPr>
          <p:nvPr/>
        </p:nvSpPr>
        <p:spPr>
          <a:xfrm>
            <a:off x="5481358" y="1343024"/>
            <a:ext cx="6707175" cy="46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hr-HR" sz="2000" b="1" dirty="0" err="1"/>
              <a:t>Correct</a:t>
            </a:r>
            <a:r>
              <a:rPr lang="hr-HR" sz="2000" b="1" dirty="0"/>
              <a:t> </a:t>
            </a:r>
            <a:r>
              <a:rPr lang="hr-HR" sz="2000" b="1" dirty="0" err="1"/>
              <a:t>the</a:t>
            </a:r>
            <a:r>
              <a:rPr lang="hr-HR" sz="2000" b="1" dirty="0"/>
              <a:t> </a:t>
            </a:r>
            <a:r>
              <a:rPr lang="hr-HR" sz="2000" b="1" dirty="0" err="1"/>
              <a:t>sentences</a:t>
            </a:r>
            <a:r>
              <a:rPr lang="hr-HR" sz="2000" b="1" dirty="0"/>
              <a:t> </a:t>
            </a:r>
            <a:r>
              <a:rPr lang="hr-HR" sz="2000" b="1" dirty="0" err="1"/>
              <a:t>in</a:t>
            </a:r>
            <a:r>
              <a:rPr lang="hr-HR" sz="2000" b="1" dirty="0"/>
              <a:t> </a:t>
            </a:r>
            <a:r>
              <a:rPr lang="hr-HR" sz="2000" b="1" dirty="0" err="1"/>
              <a:t>task</a:t>
            </a:r>
            <a:r>
              <a:rPr lang="hr-HR" sz="2000" b="1" dirty="0"/>
              <a:t> 5</a:t>
            </a:r>
            <a:r>
              <a:rPr lang="en-US" sz="2000" b="1" dirty="0"/>
              <a:t>. </a:t>
            </a:r>
            <a:br>
              <a:rPr lang="hr-HR" sz="2000" b="1" dirty="0"/>
            </a:br>
            <a:r>
              <a:rPr lang="hr-HR" sz="2000" i="1" dirty="0"/>
              <a:t>Ispravi rečenice u 5. zadatku.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 err="1"/>
              <a:t>Mike’s</a:t>
            </a:r>
            <a:r>
              <a:rPr lang="hr-HR" sz="2400" i="1" dirty="0"/>
              <a:t> </a:t>
            </a:r>
            <a:r>
              <a:rPr lang="hr-HR" sz="2400" i="1" dirty="0" err="1"/>
              <a:t>dad</a:t>
            </a:r>
            <a:r>
              <a:rPr lang="hr-HR" sz="2400" i="1" dirty="0"/>
              <a:t> </a:t>
            </a:r>
            <a:r>
              <a:rPr lang="hr-HR" sz="2400" i="1" dirty="0" err="1"/>
              <a:t>is</a:t>
            </a:r>
            <a:r>
              <a:rPr lang="hr-HR" sz="2400" i="1" dirty="0"/>
              <a:t> </a:t>
            </a:r>
            <a:r>
              <a:rPr lang="hr-HR" sz="2400" i="1" dirty="0" err="1"/>
              <a:t>plump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/>
              <a:t>Alice </a:t>
            </a:r>
            <a:r>
              <a:rPr lang="hr-HR" sz="2400" i="1" dirty="0" err="1"/>
              <a:t>has</a:t>
            </a:r>
            <a:r>
              <a:rPr lang="hr-HR" sz="2400" i="1" dirty="0"/>
              <a:t> </a:t>
            </a:r>
            <a:r>
              <a:rPr lang="hr-HR" sz="2400" i="1" dirty="0" err="1"/>
              <a:t>got</a:t>
            </a:r>
            <a:r>
              <a:rPr lang="hr-HR" sz="2400" i="1" dirty="0"/>
              <a:t> </a:t>
            </a:r>
            <a:r>
              <a:rPr lang="hr-HR" sz="2400" i="1" dirty="0" err="1"/>
              <a:t>long</a:t>
            </a:r>
            <a:r>
              <a:rPr lang="hr-HR" sz="2400" i="1" dirty="0"/>
              <a:t> </a:t>
            </a:r>
            <a:r>
              <a:rPr lang="hr-HR" sz="2400" i="1" dirty="0" err="1"/>
              <a:t>colourful</a:t>
            </a:r>
            <a:r>
              <a:rPr lang="hr-HR" sz="2400" i="1" dirty="0"/>
              <a:t> </a:t>
            </a:r>
            <a:r>
              <a:rPr lang="hr-HR" sz="2400" i="1" dirty="0" err="1"/>
              <a:t>hair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 err="1"/>
              <a:t>Ted</a:t>
            </a:r>
            <a:r>
              <a:rPr lang="hr-HR" sz="2400" i="1" dirty="0"/>
              <a:t> </a:t>
            </a:r>
            <a:r>
              <a:rPr lang="hr-HR" sz="2400" i="1" dirty="0" err="1"/>
              <a:t>is</a:t>
            </a:r>
            <a:r>
              <a:rPr lang="hr-HR" sz="2400" i="1" dirty="0"/>
              <a:t> </a:t>
            </a:r>
            <a:r>
              <a:rPr lang="hr-HR" sz="2400" i="1" dirty="0" err="1"/>
              <a:t>curious</a:t>
            </a:r>
            <a:r>
              <a:rPr lang="hr-HR" sz="2400" i="1" dirty="0"/>
              <a:t> </a:t>
            </a:r>
            <a:r>
              <a:rPr lang="hr-HR" sz="2400" i="1" dirty="0" err="1"/>
              <a:t>and</a:t>
            </a:r>
            <a:r>
              <a:rPr lang="hr-HR" sz="2400" i="1" dirty="0"/>
              <a:t> </a:t>
            </a:r>
            <a:r>
              <a:rPr lang="hr-HR" sz="2400" i="1" dirty="0" err="1"/>
              <a:t>annoying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 err="1"/>
              <a:t>Mike’s</a:t>
            </a:r>
            <a:r>
              <a:rPr lang="hr-HR" sz="2400" i="1" dirty="0"/>
              <a:t> </a:t>
            </a:r>
            <a:r>
              <a:rPr lang="hr-HR" sz="2400" i="1" dirty="0" err="1"/>
              <a:t>grandpa</a:t>
            </a:r>
            <a:r>
              <a:rPr lang="hr-HR" sz="2400" i="1" dirty="0"/>
              <a:t> </a:t>
            </a:r>
            <a:r>
              <a:rPr lang="hr-HR" sz="2400" i="1" dirty="0" err="1"/>
              <a:t>hasn’t</a:t>
            </a:r>
            <a:r>
              <a:rPr lang="hr-HR" sz="2400" i="1" dirty="0"/>
              <a:t> </a:t>
            </a:r>
            <a:r>
              <a:rPr lang="hr-HR" sz="2400" i="1" dirty="0" err="1"/>
              <a:t>got</a:t>
            </a:r>
            <a:r>
              <a:rPr lang="hr-HR" sz="2400" i="1" dirty="0"/>
              <a:t> </a:t>
            </a:r>
            <a:r>
              <a:rPr lang="hr-HR" sz="2400" i="1" dirty="0" err="1"/>
              <a:t>glasses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 err="1"/>
              <a:t>Mike’s</a:t>
            </a:r>
            <a:r>
              <a:rPr lang="hr-HR" sz="2400" i="1" dirty="0"/>
              <a:t> </a:t>
            </a:r>
            <a:r>
              <a:rPr lang="hr-HR" sz="2400" i="1" dirty="0" err="1"/>
              <a:t>uncle</a:t>
            </a:r>
            <a:r>
              <a:rPr lang="hr-HR" sz="2400" i="1" dirty="0"/>
              <a:t> </a:t>
            </a:r>
            <a:r>
              <a:rPr lang="hr-HR" sz="2400" i="1" dirty="0" err="1"/>
              <a:t>is</a:t>
            </a:r>
            <a:r>
              <a:rPr lang="hr-HR" sz="2400" i="1" dirty="0"/>
              <a:t> </a:t>
            </a:r>
            <a:r>
              <a:rPr lang="hr-HR" sz="2400" i="1" dirty="0" err="1"/>
              <a:t>clumsy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 err="1"/>
              <a:t>Aunt</a:t>
            </a:r>
            <a:r>
              <a:rPr lang="hr-HR" sz="2400" i="1" dirty="0"/>
              <a:t> Linda </a:t>
            </a:r>
            <a:r>
              <a:rPr lang="hr-HR" sz="2400" i="1" dirty="0" err="1"/>
              <a:t>is</a:t>
            </a:r>
            <a:r>
              <a:rPr lang="hr-HR" sz="2400" i="1" dirty="0"/>
              <a:t> </a:t>
            </a:r>
            <a:r>
              <a:rPr lang="hr-HR" sz="2400" i="1" dirty="0" err="1"/>
              <a:t>always</a:t>
            </a:r>
            <a:r>
              <a:rPr lang="hr-HR" sz="2400" i="1" dirty="0"/>
              <a:t> </a:t>
            </a:r>
            <a:r>
              <a:rPr lang="hr-HR" sz="2400" i="1" dirty="0" err="1"/>
              <a:t>serious</a:t>
            </a:r>
            <a:r>
              <a:rPr lang="hr-HR" sz="2400" i="1" dirty="0"/>
              <a:t>.</a:t>
            </a:r>
          </a:p>
          <a:p>
            <a:pPr marL="457200" indent="-457200">
              <a:buAutoNum type="arabicPlain" startAt="2"/>
              <a:tabLst>
                <a:tab pos="354013" algn="l"/>
              </a:tabLst>
            </a:pPr>
            <a:r>
              <a:rPr lang="hr-HR" sz="2400" i="1" dirty="0"/>
              <a:t>Robert </a:t>
            </a:r>
            <a:r>
              <a:rPr lang="hr-HR" sz="2400" i="1" dirty="0" err="1"/>
              <a:t>is</a:t>
            </a:r>
            <a:r>
              <a:rPr lang="hr-HR" sz="2400" i="1" dirty="0"/>
              <a:t> </a:t>
            </a:r>
            <a:r>
              <a:rPr lang="hr-HR" sz="2400" i="1" dirty="0" err="1"/>
              <a:t>untidy</a:t>
            </a:r>
            <a:r>
              <a:rPr lang="hr-HR" sz="2400" i="1" dirty="0"/>
              <a:t>.</a:t>
            </a:r>
          </a:p>
          <a:p>
            <a:pPr marL="0" indent="0">
              <a:buNone/>
            </a:pPr>
            <a:endParaRPr lang="hr-HR" sz="2000" i="1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C6474CDB-18F1-4236-831A-8BD9BF6A5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43" y="1628774"/>
            <a:ext cx="4362611" cy="3486150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070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</TotalTime>
  <Words>838</Words>
  <Application>Microsoft Office PowerPoint</Application>
  <PresentationFormat>Široki zaslon</PresentationFormat>
  <Paragraphs>209</Paragraphs>
  <Slides>26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OŠ Slavka Kolara - Kravarsko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Siniša ᵀᴴᴱ ᴼᴿᴵᴳᴵᴻᴬᴸ Wolfenstein</dc:creator>
  <cp:lastModifiedBy>Siniša Vuksan</cp:lastModifiedBy>
  <cp:revision>259</cp:revision>
  <dcterms:created xsi:type="dcterms:W3CDTF">2017-01-15T10:30:28Z</dcterms:created>
  <dcterms:modified xsi:type="dcterms:W3CDTF">2020-10-23T06:36:33Z</dcterms:modified>
</cp:coreProperties>
</file>